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94.xml" ContentType="application/vnd.openxmlformats-officedocument.presentationml.slide+xml"/>
  <Override PartName="/ppt/slides/slide113.xml" ContentType="application/vnd.openxmlformats-officedocument.presentationml.slide+xml"/>
  <Override PartName="/ppt/slides/slide142.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s/slide83.xml" ContentType="application/vnd.openxmlformats-officedocument.presentationml.slide+xml"/>
  <Override PartName="/ppt/slides/slide102.xml" ContentType="application/vnd.openxmlformats-officedocument.presentationml.slide+xml"/>
  <Override PartName="/ppt/slides/slide120.xml" ContentType="application/vnd.openxmlformats-officedocument.presentationml.slide+xml"/>
  <Override PartName="/ppt/slides/slide131.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s/slide129.xml" ContentType="application/vnd.openxmlformats-officedocument.presentationml.slide+xml"/>
  <Override PartName="/ppt/slides/slide147.xml" ContentType="application/vnd.openxmlformats-officedocument.presentationml.slide+xml"/>
  <Override PartName="/ppt/slides/slide158.xml" ContentType="application/vnd.openxmlformats-officedocument.presentationml.slide+xml"/>
  <Override PartName="/ppt/slides/slide99.xml" ContentType="application/vnd.openxmlformats-officedocument.presentationml.slide+xml"/>
  <Override PartName="/ppt/slides/slide118.xml" ContentType="application/vnd.openxmlformats-officedocument.presentationml.slide+xml"/>
  <Override PartName="/ppt/slides/slide136.xml" ContentType="application/vnd.openxmlformats-officedocument.presentationml.slide+xml"/>
  <Override PartName="/ppt/diagrams/layout1.xml" ContentType="application/vnd.openxmlformats-officedocument.drawingml.diagramLayout+xml"/>
  <Override PartName="/ppt/slides/slide9.xml" ContentType="application/vnd.openxmlformats-officedocument.presentationml.slide+xml"/>
  <Override PartName="/ppt/slides/slide59.xml" ContentType="application/vnd.openxmlformats-officedocument.presentationml.slide+xml"/>
  <Override PartName="/ppt/slides/slide77.xml" ContentType="application/vnd.openxmlformats-officedocument.presentationml.slide+xml"/>
  <Override PartName="/ppt/slides/slide88.xml" ContentType="application/vnd.openxmlformats-officedocument.presentationml.slide+xml"/>
  <Override PartName="/ppt/slides/slide107.xml" ContentType="application/vnd.openxmlformats-officedocument.presentationml.slide+xml"/>
  <Override PartName="/ppt/slides/slide125.xml" ContentType="application/vnd.openxmlformats-officedocument.presentationml.slide+xml"/>
  <Override PartName="/ppt/slides/slide143.xml" ContentType="application/vnd.openxmlformats-officedocument.presentationml.slide+xml"/>
  <Override PartName="/ppt/slides/slide154.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s/slide66.xml" ContentType="application/vnd.openxmlformats-officedocument.presentationml.slide+xml"/>
  <Override PartName="/ppt/slides/slide95.xml" ContentType="application/vnd.openxmlformats-officedocument.presentationml.slide+xml"/>
  <Override PartName="/ppt/slides/slide103.xml" ContentType="application/vnd.openxmlformats-officedocument.presentationml.slide+xml"/>
  <Override PartName="/ppt/slides/slide114.xml" ContentType="application/vnd.openxmlformats-officedocument.presentationml.slide+xml"/>
  <Override PartName="/ppt/slides/slide132.xml" ContentType="application/vnd.openxmlformats-officedocument.presentationml.slide+xml"/>
  <Override PartName="/ppt/slides/slide150.xml" ContentType="application/vnd.openxmlformats-officedocument.presentationml.slide+xml"/>
  <Override PartName="/ppt/slideLayouts/slideLayout7.xml" ContentType="application/vnd.openxmlformats-officedocument.presentationml.slideLayout+xml"/>
  <Override PartName="/ppt/slides/slide26.xml" ContentType="application/vnd.openxmlformats-officedocument.presentationml.slide+xml"/>
  <Override PartName="/ppt/slides/slide37.xml" ContentType="application/vnd.openxmlformats-officedocument.presentationml.slide+xml"/>
  <Override PartName="/ppt/slides/slide55.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slides/slide121.xml" ContentType="application/vnd.openxmlformats-officedocument.presentationml.slide+xml"/>
  <Override PartName="/ppt/presProps.xml" ContentType="application/vnd.openxmlformats-officedocument.presentationml.presProps+xml"/>
  <Override PartName="/ppt/slides/slide1.xml" ContentType="application/vnd.openxmlformats-officedocument.presentationml.slide+xml"/>
  <Override PartName="/ppt/slides/slide15.xml" ContentType="application/vnd.openxmlformats-officedocument.presentationml.slide+xml"/>
  <Override PartName="/ppt/slides/slide33.xml" ContentType="application/vnd.openxmlformats-officedocument.presentationml.slide+xml"/>
  <Override PartName="/ppt/slides/slide44.xml" ContentType="application/vnd.openxmlformats-officedocument.presentationml.slide+xml"/>
  <Override PartName="/ppt/slides/slide62.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s/slide110.xml" ContentType="application/vnd.openxmlformats-officedocument.presentationml.slide+xml"/>
  <Override PartName="/ppt/slideLayouts/slideLayout3.xml" ContentType="application/vnd.openxmlformats-officedocument.presentationml.slideLayout+xml"/>
  <Override PartName="/ppt/presentation.xml" ContentType="application/vnd.openxmlformats-officedocument.presentationml.presentation.main+xml"/>
  <Override PartName="/ppt/slides/slide22.xml" ContentType="application/vnd.openxmlformats-officedocument.presentationml.slide+xml"/>
  <Override PartName="/ppt/slides/slide51.xml" ContentType="application/vnd.openxmlformats-officedocument.presentationml.slide+xml"/>
  <Override PartName="/docProps/app.xml" ContentType="application/vnd.openxmlformats-officedocument.extended-properties+xml"/>
  <Override PartName="/ppt/slides/slide11.xml" ContentType="application/vnd.openxmlformats-officedocument.presentationml.slide+xml"/>
  <Override PartName="/ppt/slides/slide40.xml" ContentType="application/vnd.openxmlformats-officedocument.presentationml.slide+xml"/>
  <Default Extension="wdp" ContentType="image/vnd.ms-photo"/>
  <Override PartName="/ppt/slides/slide119.xml" ContentType="application/vnd.openxmlformats-officedocument.presentationml.slide+xml"/>
  <Override PartName="/ppt/slides/slide148.xml" ContentType="application/vnd.openxmlformats-officedocument.presentationml.slide+xml"/>
  <Override PartName="/ppt/slideLayouts/slideLayout10.xml" ContentType="application/vnd.openxmlformats-officedocument.presentationml.slideLayout+xml"/>
  <Override PartName="/ppt/slides/slide89.xml" ContentType="application/vnd.openxmlformats-officedocument.presentationml.slide+xml"/>
  <Override PartName="/ppt/slides/slide108.xml" ContentType="application/vnd.openxmlformats-officedocument.presentationml.slide+xml"/>
  <Override PartName="/ppt/slides/slide126.xml" ContentType="application/vnd.openxmlformats-officedocument.presentationml.slide+xml"/>
  <Override PartName="/ppt/slides/slide137.xml" ContentType="application/vnd.openxmlformats-officedocument.presentationml.slide+xml"/>
  <Override PartName="/ppt/slides/slide155.xml" ContentType="application/vnd.openxmlformats-officedocument.presentationml.slide+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ppt/slides/slide87.xml" ContentType="application/vnd.openxmlformats-officedocument.presentationml.slide+xml"/>
  <Override PartName="/ppt/slides/slide96.xml" ContentType="application/vnd.openxmlformats-officedocument.presentationml.slide+xml"/>
  <Override PartName="/ppt/slides/slide106.xml" ContentType="application/vnd.openxmlformats-officedocument.presentationml.slide+xml"/>
  <Override PartName="/ppt/slides/slide115.xml" ContentType="application/vnd.openxmlformats-officedocument.presentationml.slide+xml"/>
  <Override PartName="/ppt/slides/slide124.xml" ContentType="application/vnd.openxmlformats-officedocument.presentationml.slide+xml"/>
  <Override PartName="/ppt/slides/slide135.xml" ContentType="application/vnd.openxmlformats-officedocument.presentationml.slide+xml"/>
  <Override PartName="/ppt/slides/slide144.xml" ContentType="application/vnd.openxmlformats-officedocument.presentationml.slide+xml"/>
  <Override PartName="/ppt/slides/slide153.xml" ContentType="application/vnd.openxmlformats-officedocument.presentationml.slide+xml"/>
  <Override PartName="/ppt/diagrams/data1.xml" ContentType="application/vnd.openxmlformats-officedocument.drawingml.diagramData+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s/slide85.xml" ContentType="application/vnd.openxmlformats-officedocument.presentationml.slide+xml"/>
  <Override PartName="/ppt/slides/slide104.xml" ContentType="application/vnd.openxmlformats-officedocument.presentationml.slide+xml"/>
  <Override PartName="/ppt/slides/slide122.xml" ContentType="application/vnd.openxmlformats-officedocument.presentationml.slide+xml"/>
  <Override PartName="/ppt/slides/slide133.xml" ContentType="application/vnd.openxmlformats-officedocument.presentationml.slide+xml"/>
  <Override PartName="/ppt/slides/slide151.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s/slide92.xml" ContentType="application/vnd.openxmlformats-officedocument.presentationml.slide+xml"/>
  <Override PartName="/ppt/slides/slide111.xml" ContentType="application/vnd.openxmlformats-officedocument.presentationml.slide+xml"/>
  <Override PartName="/ppt/slides/slide140.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s/slide100.xml" ContentType="application/vnd.openxmlformats-officedocument.presentationml.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slides/slide70.xml" ContentType="application/vnd.openxmlformats-officedocument.presentationml.slide+xml"/>
  <Override PartName="/ppt/slides/slide12.xml" ContentType="application/vnd.openxmlformats-officedocument.presentationml.slide+xml"/>
  <Override PartName="/ppt/slides/slide30.xml" ContentType="application/vnd.openxmlformats-officedocument.presentationml.slide+xml"/>
  <Override PartName="/ppt/slides/slide149.xml" ContentType="application/vnd.openxmlformats-officedocument.presentationml.slide+xml"/>
  <Override PartName="/ppt/slideLayouts/slideLayout11.xml" ContentType="application/vnd.openxmlformats-officedocument.presentationml.slideLayout+xml"/>
  <Override PartName="/ppt/slides/slide138.xml" ContentType="application/vnd.openxmlformats-officedocument.presentationml.slide+xml"/>
  <Override PartName="/ppt/slides/slide79.xml" ContentType="application/vnd.openxmlformats-officedocument.presentationml.slide+xml"/>
  <Override PartName="/ppt/slides/slide109.xml" ContentType="application/vnd.openxmlformats-officedocument.presentationml.slide+xml"/>
  <Override PartName="/ppt/slides/slide127.xml" ContentType="application/vnd.openxmlformats-officedocument.presentationml.slide+xml"/>
  <Override PartName="/ppt/slides/slide145.xml" ContentType="application/vnd.openxmlformats-officedocument.presentationml.slide+xml"/>
  <Override PartName="/ppt/slides/slide156.xml" ContentType="application/vnd.openxmlformats-officedocument.presentationml.slide+xml"/>
  <Override PartName="/ppt/slides/slide7.xml" ContentType="application/vnd.openxmlformats-officedocument.presentationml.slide+xml"/>
  <Override PartName="/ppt/slides/slide68.xml" ContentType="application/vnd.openxmlformats-officedocument.presentationml.slide+xml"/>
  <Override PartName="/ppt/slides/slide97.xml" ContentType="application/vnd.openxmlformats-officedocument.presentationml.slide+xml"/>
  <Override PartName="/ppt/slides/slide116.xml" ContentType="application/vnd.openxmlformats-officedocument.presentationml.slide+xml"/>
  <Override PartName="/ppt/slides/slide134.xml" ContentType="application/vnd.openxmlformats-officedocument.presentationml.slide+xml"/>
  <Override PartName="/ppt/slideLayouts/slideLayout9.xml" ContentType="application/vnd.openxmlformats-officedocument.presentationml.slideLayout+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05.xml" ContentType="application/vnd.openxmlformats-officedocument.presentationml.slide+xml"/>
  <Override PartName="/ppt/slides/slide123.xml" ContentType="application/vnd.openxmlformats-officedocument.presentationml.slide+xml"/>
  <Override PartName="/ppt/slides/slide141.xml" ContentType="application/vnd.openxmlformats-officedocument.presentationml.slide+xml"/>
  <Override PartName="/ppt/slides/slide152.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46.xml" ContentType="application/vnd.openxmlformats-officedocument.presentationml.slide+xml"/>
  <Override PartName="/ppt/slides/slide64.xml" ContentType="application/vnd.openxmlformats-officedocument.presentationml.slide+xml"/>
  <Override PartName="/ppt/slides/slide93.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s/slide130.xml" ContentType="application/vnd.openxmlformats-officedocument.presentationml.slide+xml"/>
  <Override PartName="/ppt/slideLayouts/slideLayout5.xml" ContentType="application/vnd.openxmlformats-officedocument.presentationml.slideLayout+xml"/>
  <Override PartName="/ppt/diagrams/drawing1.xml" ContentType="application/vnd.ms-office.drawingml.diagramDrawing+xml"/>
  <Override PartName="/ppt/slides/slide24.xml" ContentType="application/vnd.openxmlformats-officedocument.presentationml.slide+xml"/>
  <Override PartName="/ppt/slides/slide35.xml" ContentType="application/vnd.openxmlformats-officedocument.presentationml.slide+xml"/>
  <Override PartName="/ppt/slides/slide53.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Default Extension="jpeg" ContentType="image/jpeg"/>
  <Override PartName="/ppt/diagrams/quickStyle1.xml" ContentType="application/vnd.openxmlformats-officedocument.drawingml.diagramStyle+xml"/>
  <Override PartName="/ppt/slides/slide13.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slides/slide20.xml" ContentType="application/vnd.openxmlformats-officedocument.presentationml.slide+xml"/>
  <Override PartName="/ppt/slides/slide139.xml" ContentType="application/vnd.openxmlformats-officedocument.presentationml.slide+xml"/>
  <Override PartName="/ppt/slides/slide157.xml" ContentType="application/vnd.openxmlformats-officedocument.presentationml.slide+xml"/>
  <Override PartName="/ppt/slides/slide98.xml" ContentType="application/vnd.openxmlformats-officedocument.presentationml.slide+xml"/>
  <Override PartName="/ppt/slides/slide117.xml" ContentType="application/vnd.openxmlformats-officedocument.presentationml.slide+xml"/>
  <Override PartName="/ppt/slides/slide128.xml" ContentType="application/vnd.openxmlformats-officedocument.presentationml.slide+xml"/>
  <Override PartName="/ppt/slides/slide146.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8" r:id="rId1"/>
  </p:sldMasterIdLst>
  <p:sldIdLst>
    <p:sldId id="256" r:id="rId2"/>
    <p:sldId id="257" r:id="rId3"/>
    <p:sldId id="258" r:id="rId4"/>
    <p:sldId id="262" r:id="rId5"/>
    <p:sldId id="260" r:id="rId6"/>
    <p:sldId id="261" r:id="rId7"/>
    <p:sldId id="259" r:id="rId8"/>
    <p:sldId id="263" r:id="rId9"/>
    <p:sldId id="264" r:id="rId10"/>
    <p:sldId id="265" r:id="rId11"/>
    <p:sldId id="266" r:id="rId12"/>
    <p:sldId id="267" r:id="rId13"/>
    <p:sldId id="268" r:id="rId14"/>
    <p:sldId id="269" r:id="rId15"/>
    <p:sldId id="270" r:id="rId16"/>
    <p:sldId id="271" r:id="rId17"/>
    <p:sldId id="272" r:id="rId18"/>
    <p:sldId id="273" r:id="rId19"/>
    <p:sldId id="280" r:id="rId20"/>
    <p:sldId id="274" r:id="rId21"/>
    <p:sldId id="281" r:id="rId22"/>
    <p:sldId id="282" r:id="rId23"/>
    <p:sldId id="284" r:id="rId24"/>
    <p:sldId id="283" r:id="rId25"/>
    <p:sldId id="285" r:id="rId26"/>
    <p:sldId id="286" r:id="rId27"/>
    <p:sldId id="287" r:id="rId28"/>
    <p:sldId id="288" r:id="rId29"/>
    <p:sldId id="289" r:id="rId30"/>
    <p:sldId id="293" r:id="rId31"/>
    <p:sldId id="294" r:id="rId32"/>
    <p:sldId id="290" r:id="rId33"/>
    <p:sldId id="291" r:id="rId34"/>
    <p:sldId id="292" r:id="rId35"/>
    <p:sldId id="295" r:id="rId36"/>
    <p:sldId id="275" r:id="rId37"/>
    <p:sldId id="296" r:id="rId38"/>
    <p:sldId id="276" r:id="rId39"/>
    <p:sldId id="277" r:id="rId40"/>
    <p:sldId id="279" r:id="rId41"/>
    <p:sldId id="278" r:id="rId42"/>
    <p:sldId id="297" r:id="rId43"/>
    <p:sldId id="298" r:id="rId44"/>
    <p:sldId id="299" r:id="rId45"/>
    <p:sldId id="300" r:id="rId46"/>
    <p:sldId id="301" r:id="rId47"/>
    <p:sldId id="302" r:id="rId48"/>
    <p:sldId id="304" r:id="rId49"/>
    <p:sldId id="305" r:id="rId50"/>
    <p:sldId id="307" r:id="rId51"/>
    <p:sldId id="306" r:id="rId52"/>
    <p:sldId id="308" r:id="rId53"/>
    <p:sldId id="311" r:id="rId54"/>
    <p:sldId id="312" r:id="rId55"/>
    <p:sldId id="313" r:id="rId56"/>
    <p:sldId id="314" r:id="rId57"/>
    <p:sldId id="315" r:id="rId58"/>
    <p:sldId id="316" r:id="rId59"/>
    <p:sldId id="317" r:id="rId60"/>
    <p:sldId id="318" r:id="rId61"/>
    <p:sldId id="319" r:id="rId62"/>
    <p:sldId id="320" r:id="rId63"/>
    <p:sldId id="321" r:id="rId64"/>
    <p:sldId id="322" r:id="rId65"/>
    <p:sldId id="323" r:id="rId66"/>
    <p:sldId id="324" r:id="rId67"/>
    <p:sldId id="325" r:id="rId68"/>
    <p:sldId id="326" r:id="rId69"/>
    <p:sldId id="327" r:id="rId70"/>
    <p:sldId id="328" r:id="rId71"/>
    <p:sldId id="329" r:id="rId72"/>
    <p:sldId id="330" r:id="rId73"/>
    <p:sldId id="331" r:id="rId74"/>
    <p:sldId id="332" r:id="rId75"/>
    <p:sldId id="333" r:id="rId76"/>
    <p:sldId id="334" r:id="rId77"/>
    <p:sldId id="343" r:id="rId78"/>
    <p:sldId id="344" r:id="rId79"/>
    <p:sldId id="335" r:id="rId80"/>
    <p:sldId id="336" r:id="rId81"/>
    <p:sldId id="337" r:id="rId82"/>
    <p:sldId id="338" r:id="rId83"/>
    <p:sldId id="339" r:id="rId84"/>
    <p:sldId id="340" r:id="rId85"/>
    <p:sldId id="345" r:id="rId86"/>
    <p:sldId id="341" r:id="rId87"/>
    <p:sldId id="342" r:id="rId88"/>
    <p:sldId id="346" r:id="rId89"/>
    <p:sldId id="347" r:id="rId90"/>
    <p:sldId id="348" r:id="rId91"/>
    <p:sldId id="349" r:id="rId92"/>
    <p:sldId id="355" r:id="rId93"/>
    <p:sldId id="350" r:id="rId94"/>
    <p:sldId id="351" r:id="rId95"/>
    <p:sldId id="352" r:id="rId96"/>
    <p:sldId id="353" r:id="rId97"/>
    <p:sldId id="354" r:id="rId98"/>
    <p:sldId id="356" r:id="rId99"/>
    <p:sldId id="357" r:id="rId100"/>
    <p:sldId id="358" r:id="rId101"/>
    <p:sldId id="359" r:id="rId102"/>
    <p:sldId id="360" r:id="rId103"/>
    <p:sldId id="370" r:id="rId104"/>
    <p:sldId id="361" r:id="rId105"/>
    <p:sldId id="362" r:id="rId106"/>
    <p:sldId id="363" r:id="rId107"/>
    <p:sldId id="364" r:id="rId108"/>
    <p:sldId id="365" r:id="rId109"/>
    <p:sldId id="366" r:id="rId110"/>
    <p:sldId id="367" r:id="rId111"/>
    <p:sldId id="368" r:id="rId112"/>
    <p:sldId id="373" r:id="rId113"/>
    <p:sldId id="374" r:id="rId114"/>
    <p:sldId id="375" r:id="rId115"/>
    <p:sldId id="376" r:id="rId116"/>
    <p:sldId id="377" r:id="rId117"/>
    <p:sldId id="378" r:id="rId118"/>
    <p:sldId id="379" r:id="rId119"/>
    <p:sldId id="380" r:id="rId120"/>
    <p:sldId id="381" r:id="rId121"/>
    <p:sldId id="382" r:id="rId122"/>
    <p:sldId id="383" r:id="rId123"/>
    <p:sldId id="387" r:id="rId124"/>
    <p:sldId id="384" r:id="rId125"/>
    <p:sldId id="388" r:id="rId126"/>
    <p:sldId id="385" r:id="rId127"/>
    <p:sldId id="386" r:id="rId128"/>
    <p:sldId id="389" r:id="rId129"/>
    <p:sldId id="369" r:id="rId130"/>
    <p:sldId id="371" r:id="rId131"/>
    <p:sldId id="394" r:id="rId132"/>
    <p:sldId id="372" r:id="rId133"/>
    <p:sldId id="390" r:id="rId134"/>
    <p:sldId id="391" r:id="rId135"/>
    <p:sldId id="392" r:id="rId136"/>
    <p:sldId id="393" r:id="rId137"/>
    <p:sldId id="395" r:id="rId138"/>
    <p:sldId id="396" r:id="rId139"/>
    <p:sldId id="397" r:id="rId140"/>
    <p:sldId id="398" r:id="rId141"/>
    <p:sldId id="399" r:id="rId142"/>
    <p:sldId id="400" r:id="rId143"/>
    <p:sldId id="401" r:id="rId144"/>
    <p:sldId id="402" r:id="rId145"/>
    <p:sldId id="403" r:id="rId146"/>
    <p:sldId id="404" r:id="rId147"/>
    <p:sldId id="405" r:id="rId148"/>
    <p:sldId id="406" r:id="rId149"/>
    <p:sldId id="407" r:id="rId150"/>
    <p:sldId id="408" r:id="rId151"/>
    <p:sldId id="409" r:id="rId152"/>
    <p:sldId id="410" r:id="rId153"/>
    <p:sldId id="411" r:id="rId154"/>
    <p:sldId id="412" r:id="rId155"/>
    <p:sldId id="413" r:id="rId156"/>
    <p:sldId id="416" r:id="rId157"/>
    <p:sldId id="414" r:id="rId158"/>
    <p:sldId id="415" r:id="rId15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4779" autoAdjust="0"/>
    <p:restoredTop sz="94671" autoAdjust="0"/>
  </p:normalViewPr>
  <p:slideViewPr>
    <p:cSldViewPr>
      <p:cViewPr varScale="1">
        <p:scale>
          <a:sx n="53" d="100"/>
          <a:sy n="53" d="100"/>
        </p:scale>
        <p:origin x="-102" y="-402"/>
      </p:cViewPr>
      <p:guideLst>
        <p:guide orient="horz" pos="2160"/>
        <p:guide pos="2880"/>
      </p:guideLst>
    </p:cSldViewPr>
  </p:slideViewPr>
  <p:outlineViewPr>
    <p:cViewPr>
      <p:scale>
        <a:sx n="33" d="100"/>
        <a:sy n="33" d="100"/>
      </p:scale>
      <p:origin x="0" y="126834"/>
    </p:cViewPr>
  </p:outlin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38" Type="http://schemas.openxmlformats.org/officeDocument/2006/relationships/slide" Target="slides/slide137.xml"/><Relationship Id="rId154" Type="http://schemas.openxmlformats.org/officeDocument/2006/relationships/slide" Target="slides/slide153.xml"/><Relationship Id="rId159" Type="http://schemas.openxmlformats.org/officeDocument/2006/relationships/slide" Target="slides/slide158.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presProps" Target="presProps.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slide" Target="slides/slide129.xml"/><Relationship Id="rId135" Type="http://schemas.openxmlformats.org/officeDocument/2006/relationships/slide" Target="slides/slide134.xml"/><Relationship Id="rId143" Type="http://schemas.openxmlformats.org/officeDocument/2006/relationships/slide" Target="slides/slide142.xml"/><Relationship Id="rId148" Type="http://schemas.openxmlformats.org/officeDocument/2006/relationships/slide" Target="slides/slide147.xml"/><Relationship Id="rId151" Type="http://schemas.openxmlformats.org/officeDocument/2006/relationships/slide" Target="slides/slide150.xml"/><Relationship Id="rId156" Type="http://schemas.openxmlformats.org/officeDocument/2006/relationships/slide" Target="slides/slide15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theme" Target="theme/theme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6BF3A27-0C94-41CE-927C-E53F61750B05}" type="doc">
      <dgm:prSet loTypeId="urn:microsoft.com/office/officeart/2005/8/layout/cycle2" loCatId="cycle" qsTypeId="urn:microsoft.com/office/officeart/2005/8/quickstyle/simple1" qsCatId="simple" csTypeId="urn:microsoft.com/office/officeart/2005/8/colors/accent0_3" csCatId="mainScheme" phldr="1"/>
      <dgm:spPr/>
      <dgm:t>
        <a:bodyPr/>
        <a:lstStyle/>
        <a:p>
          <a:endParaRPr lang="en-IN"/>
        </a:p>
      </dgm:t>
    </dgm:pt>
    <dgm:pt modelId="{A76513B9-A93F-4213-8896-2BDF776086FD}">
      <dgm:prSet phldrT="[Text]"/>
      <dgm:spPr/>
      <dgm:t>
        <a:bodyPr/>
        <a:lstStyle/>
        <a:p>
          <a:r>
            <a:rPr lang="en-US" dirty="0" smtClean="0"/>
            <a:t>Process 1</a:t>
          </a:r>
          <a:endParaRPr lang="en-IN" dirty="0"/>
        </a:p>
      </dgm:t>
    </dgm:pt>
    <dgm:pt modelId="{BA094949-02CE-4A45-8A7F-335052689ADF}" type="parTrans" cxnId="{BDFE9086-4B2F-4682-BCE4-C30B002975C4}">
      <dgm:prSet/>
      <dgm:spPr/>
      <dgm:t>
        <a:bodyPr/>
        <a:lstStyle/>
        <a:p>
          <a:endParaRPr lang="en-IN"/>
        </a:p>
      </dgm:t>
    </dgm:pt>
    <dgm:pt modelId="{0AC28030-1B69-46B0-841C-3A6C884E8039}" type="sibTrans" cxnId="{BDFE9086-4B2F-4682-BCE4-C30B002975C4}">
      <dgm:prSet/>
      <dgm:spPr/>
      <dgm:t>
        <a:bodyPr/>
        <a:lstStyle/>
        <a:p>
          <a:endParaRPr lang="en-IN"/>
        </a:p>
      </dgm:t>
    </dgm:pt>
    <dgm:pt modelId="{EBFA7E4A-F047-4165-8C5E-75FC087E8ECF}">
      <dgm:prSet phldrT="[Text]"/>
      <dgm:spPr/>
      <dgm:t>
        <a:bodyPr/>
        <a:lstStyle/>
        <a:p>
          <a:r>
            <a:rPr lang="en-US" dirty="0" smtClean="0"/>
            <a:t>Process 2</a:t>
          </a:r>
          <a:endParaRPr lang="en-IN" dirty="0"/>
        </a:p>
      </dgm:t>
    </dgm:pt>
    <dgm:pt modelId="{57D01981-85A0-4A9D-BE29-73B9114CA901}" type="parTrans" cxnId="{8FF26D2F-218B-4093-9575-E10F7C4EC7A9}">
      <dgm:prSet/>
      <dgm:spPr/>
      <dgm:t>
        <a:bodyPr/>
        <a:lstStyle/>
        <a:p>
          <a:endParaRPr lang="en-IN"/>
        </a:p>
      </dgm:t>
    </dgm:pt>
    <dgm:pt modelId="{E7B12FB8-C879-429C-BB36-EFBD57666118}" type="sibTrans" cxnId="{8FF26D2F-218B-4093-9575-E10F7C4EC7A9}">
      <dgm:prSet/>
      <dgm:spPr/>
      <dgm:t>
        <a:bodyPr/>
        <a:lstStyle/>
        <a:p>
          <a:endParaRPr lang="en-IN"/>
        </a:p>
      </dgm:t>
    </dgm:pt>
    <dgm:pt modelId="{AA30BBF1-DA2C-40DC-AB05-B5FA36483C30}">
      <dgm:prSet phldrT="[Text]"/>
      <dgm:spPr/>
      <dgm:t>
        <a:bodyPr/>
        <a:lstStyle/>
        <a:p>
          <a:r>
            <a:rPr lang="en-US" dirty="0" smtClean="0"/>
            <a:t>Process 3</a:t>
          </a:r>
          <a:endParaRPr lang="en-IN" dirty="0"/>
        </a:p>
      </dgm:t>
    </dgm:pt>
    <dgm:pt modelId="{C4B0C9AB-2468-4CF7-BC25-8C924DEA6E1C}" type="parTrans" cxnId="{914AD4C0-6316-4C41-9EF5-7AAB464270EB}">
      <dgm:prSet/>
      <dgm:spPr/>
      <dgm:t>
        <a:bodyPr/>
        <a:lstStyle/>
        <a:p>
          <a:endParaRPr lang="en-IN"/>
        </a:p>
      </dgm:t>
    </dgm:pt>
    <dgm:pt modelId="{08C33D46-3EA2-4DAD-AC79-4530E95C9DE5}" type="sibTrans" cxnId="{914AD4C0-6316-4C41-9EF5-7AAB464270EB}">
      <dgm:prSet/>
      <dgm:spPr/>
      <dgm:t>
        <a:bodyPr/>
        <a:lstStyle/>
        <a:p>
          <a:endParaRPr lang="en-IN"/>
        </a:p>
      </dgm:t>
    </dgm:pt>
    <dgm:pt modelId="{39FB6FD9-CA17-4E17-9C45-B833ACE69B2C}">
      <dgm:prSet phldrT="[Text]"/>
      <dgm:spPr/>
      <dgm:t>
        <a:bodyPr/>
        <a:lstStyle/>
        <a:p>
          <a:r>
            <a:rPr lang="en-US" dirty="0" smtClean="0"/>
            <a:t>Process 4</a:t>
          </a:r>
          <a:endParaRPr lang="en-IN" dirty="0"/>
        </a:p>
      </dgm:t>
    </dgm:pt>
    <dgm:pt modelId="{90B5B5D9-D9B5-431B-ABDF-B605174C6D95}" type="parTrans" cxnId="{93024828-3501-409F-8930-8FC599781DB2}">
      <dgm:prSet/>
      <dgm:spPr/>
      <dgm:t>
        <a:bodyPr/>
        <a:lstStyle/>
        <a:p>
          <a:endParaRPr lang="en-IN"/>
        </a:p>
      </dgm:t>
    </dgm:pt>
    <dgm:pt modelId="{12D888DA-1083-4AD3-886E-CD77CBB010AB}" type="sibTrans" cxnId="{93024828-3501-409F-8930-8FC599781DB2}">
      <dgm:prSet/>
      <dgm:spPr/>
      <dgm:t>
        <a:bodyPr/>
        <a:lstStyle/>
        <a:p>
          <a:endParaRPr lang="en-IN"/>
        </a:p>
      </dgm:t>
    </dgm:pt>
    <dgm:pt modelId="{FEF866DB-D126-4488-B59C-8DB5A9B34242}" type="pres">
      <dgm:prSet presAssocID="{46BF3A27-0C94-41CE-927C-E53F61750B05}" presName="cycle" presStyleCnt="0">
        <dgm:presLayoutVars>
          <dgm:dir/>
          <dgm:resizeHandles val="exact"/>
        </dgm:presLayoutVars>
      </dgm:prSet>
      <dgm:spPr/>
      <dgm:t>
        <a:bodyPr/>
        <a:lstStyle/>
        <a:p>
          <a:endParaRPr lang="en-IN"/>
        </a:p>
      </dgm:t>
    </dgm:pt>
    <dgm:pt modelId="{2DB5B849-3F1A-46C7-B977-21EC6709D0E3}" type="pres">
      <dgm:prSet presAssocID="{A76513B9-A93F-4213-8896-2BDF776086FD}" presName="node" presStyleLbl="node1" presStyleIdx="0" presStyleCnt="4">
        <dgm:presLayoutVars>
          <dgm:bulletEnabled val="1"/>
        </dgm:presLayoutVars>
      </dgm:prSet>
      <dgm:spPr/>
      <dgm:t>
        <a:bodyPr/>
        <a:lstStyle/>
        <a:p>
          <a:endParaRPr lang="en-IN"/>
        </a:p>
      </dgm:t>
    </dgm:pt>
    <dgm:pt modelId="{847A66D9-C613-4437-9280-1802B6E9E8E0}" type="pres">
      <dgm:prSet presAssocID="{0AC28030-1B69-46B0-841C-3A6C884E8039}" presName="sibTrans" presStyleLbl="sibTrans2D1" presStyleIdx="0" presStyleCnt="4" custScaleX="85327" custLinFactNeighborX="6153" custLinFactNeighborY="21359"/>
      <dgm:spPr/>
      <dgm:t>
        <a:bodyPr/>
        <a:lstStyle/>
        <a:p>
          <a:endParaRPr lang="en-IN"/>
        </a:p>
      </dgm:t>
    </dgm:pt>
    <dgm:pt modelId="{D86D6CD3-0E9D-4A7D-B106-8094765A9A76}" type="pres">
      <dgm:prSet presAssocID="{0AC28030-1B69-46B0-841C-3A6C884E8039}" presName="connectorText" presStyleLbl="sibTrans2D1" presStyleIdx="0" presStyleCnt="4"/>
      <dgm:spPr/>
      <dgm:t>
        <a:bodyPr/>
        <a:lstStyle/>
        <a:p>
          <a:endParaRPr lang="en-IN"/>
        </a:p>
      </dgm:t>
    </dgm:pt>
    <dgm:pt modelId="{57B6133E-60A8-4E71-8B52-9B0A6329CEE2}" type="pres">
      <dgm:prSet presAssocID="{EBFA7E4A-F047-4165-8C5E-75FC087E8ECF}" presName="node" presStyleLbl="node1" presStyleIdx="1" presStyleCnt="4">
        <dgm:presLayoutVars>
          <dgm:bulletEnabled val="1"/>
        </dgm:presLayoutVars>
      </dgm:prSet>
      <dgm:spPr/>
      <dgm:t>
        <a:bodyPr/>
        <a:lstStyle/>
        <a:p>
          <a:endParaRPr lang="en-IN"/>
        </a:p>
      </dgm:t>
    </dgm:pt>
    <dgm:pt modelId="{B358A84A-AF1A-4488-9665-C89EA08870AF}" type="pres">
      <dgm:prSet presAssocID="{E7B12FB8-C879-429C-BB36-EFBD57666118}" presName="sibTrans" presStyleLbl="sibTrans2D1" presStyleIdx="1" presStyleCnt="4" custLinFactNeighborX="2150" custLinFactNeighborY="34525"/>
      <dgm:spPr/>
      <dgm:t>
        <a:bodyPr/>
        <a:lstStyle/>
        <a:p>
          <a:endParaRPr lang="en-IN"/>
        </a:p>
      </dgm:t>
    </dgm:pt>
    <dgm:pt modelId="{2AD739D0-33BA-41D3-8D8D-673FC6ABFB18}" type="pres">
      <dgm:prSet presAssocID="{E7B12FB8-C879-429C-BB36-EFBD57666118}" presName="connectorText" presStyleLbl="sibTrans2D1" presStyleIdx="1" presStyleCnt="4"/>
      <dgm:spPr/>
      <dgm:t>
        <a:bodyPr/>
        <a:lstStyle/>
        <a:p>
          <a:endParaRPr lang="en-IN"/>
        </a:p>
      </dgm:t>
    </dgm:pt>
    <dgm:pt modelId="{91922A79-993B-40B7-AA49-09BD4F512A7D}" type="pres">
      <dgm:prSet presAssocID="{AA30BBF1-DA2C-40DC-AB05-B5FA36483C30}" presName="node" presStyleLbl="node1" presStyleIdx="2" presStyleCnt="4">
        <dgm:presLayoutVars>
          <dgm:bulletEnabled val="1"/>
        </dgm:presLayoutVars>
      </dgm:prSet>
      <dgm:spPr/>
      <dgm:t>
        <a:bodyPr/>
        <a:lstStyle/>
        <a:p>
          <a:endParaRPr lang="en-IN"/>
        </a:p>
      </dgm:t>
    </dgm:pt>
    <dgm:pt modelId="{47058EEA-7113-4DDA-8650-4193BADDF18E}" type="pres">
      <dgm:prSet presAssocID="{08C33D46-3EA2-4DAD-AC79-4530E95C9DE5}" presName="sibTrans" presStyleLbl="sibTrans2D1" presStyleIdx="2" presStyleCnt="4" custLinFactNeighborX="-49660" custLinFactNeighborY="-8510"/>
      <dgm:spPr/>
      <dgm:t>
        <a:bodyPr/>
        <a:lstStyle/>
        <a:p>
          <a:endParaRPr lang="en-IN"/>
        </a:p>
      </dgm:t>
    </dgm:pt>
    <dgm:pt modelId="{458CE892-E612-4700-BE75-7DAA1BA1E98F}" type="pres">
      <dgm:prSet presAssocID="{08C33D46-3EA2-4DAD-AC79-4530E95C9DE5}" presName="connectorText" presStyleLbl="sibTrans2D1" presStyleIdx="2" presStyleCnt="4"/>
      <dgm:spPr/>
      <dgm:t>
        <a:bodyPr/>
        <a:lstStyle/>
        <a:p>
          <a:endParaRPr lang="en-IN"/>
        </a:p>
      </dgm:t>
    </dgm:pt>
    <dgm:pt modelId="{842D9DBB-D889-40C1-B297-EF4278F97A5A}" type="pres">
      <dgm:prSet presAssocID="{39FB6FD9-CA17-4E17-9C45-B833ACE69B2C}" presName="node" presStyleLbl="node1" presStyleIdx="3" presStyleCnt="4">
        <dgm:presLayoutVars>
          <dgm:bulletEnabled val="1"/>
        </dgm:presLayoutVars>
      </dgm:prSet>
      <dgm:spPr/>
      <dgm:t>
        <a:bodyPr/>
        <a:lstStyle/>
        <a:p>
          <a:endParaRPr lang="en-IN"/>
        </a:p>
      </dgm:t>
    </dgm:pt>
    <dgm:pt modelId="{F0E39B0D-756D-4AB3-AAAF-FEB41CC5EBE8}" type="pres">
      <dgm:prSet presAssocID="{12D888DA-1083-4AD3-886E-CD77CBB010AB}" presName="sibTrans" presStyleLbl="sibTrans2D1" presStyleIdx="3" presStyleCnt="4" custLinFactNeighborX="26031" custLinFactNeighborY="-32743"/>
      <dgm:spPr/>
      <dgm:t>
        <a:bodyPr/>
        <a:lstStyle/>
        <a:p>
          <a:endParaRPr lang="en-IN"/>
        </a:p>
      </dgm:t>
    </dgm:pt>
    <dgm:pt modelId="{EE9AB03A-87EA-4664-A6F5-BCCA22C6928E}" type="pres">
      <dgm:prSet presAssocID="{12D888DA-1083-4AD3-886E-CD77CBB010AB}" presName="connectorText" presStyleLbl="sibTrans2D1" presStyleIdx="3" presStyleCnt="4"/>
      <dgm:spPr/>
      <dgm:t>
        <a:bodyPr/>
        <a:lstStyle/>
        <a:p>
          <a:endParaRPr lang="en-IN"/>
        </a:p>
      </dgm:t>
    </dgm:pt>
  </dgm:ptLst>
  <dgm:cxnLst>
    <dgm:cxn modelId="{42680E33-0749-47C6-82D9-782FACE50411}" type="presOf" srcId="{A76513B9-A93F-4213-8896-2BDF776086FD}" destId="{2DB5B849-3F1A-46C7-B977-21EC6709D0E3}" srcOrd="0" destOrd="0" presId="urn:microsoft.com/office/officeart/2005/8/layout/cycle2"/>
    <dgm:cxn modelId="{5CC4FE3E-8AD2-4408-851E-EBE6D08AB15C}" type="presOf" srcId="{46BF3A27-0C94-41CE-927C-E53F61750B05}" destId="{FEF866DB-D126-4488-B59C-8DB5A9B34242}" srcOrd="0" destOrd="0" presId="urn:microsoft.com/office/officeart/2005/8/layout/cycle2"/>
    <dgm:cxn modelId="{914AD4C0-6316-4C41-9EF5-7AAB464270EB}" srcId="{46BF3A27-0C94-41CE-927C-E53F61750B05}" destId="{AA30BBF1-DA2C-40DC-AB05-B5FA36483C30}" srcOrd="2" destOrd="0" parTransId="{C4B0C9AB-2468-4CF7-BC25-8C924DEA6E1C}" sibTransId="{08C33D46-3EA2-4DAD-AC79-4530E95C9DE5}"/>
    <dgm:cxn modelId="{1DA63EFF-E2D4-4C29-9C7A-0C1B84821A2F}" type="presOf" srcId="{0AC28030-1B69-46B0-841C-3A6C884E8039}" destId="{847A66D9-C613-4437-9280-1802B6E9E8E0}" srcOrd="0" destOrd="0" presId="urn:microsoft.com/office/officeart/2005/8/layout/cycle2"/>
    <dgm:cxn modelId="{739FBF5E-485B-4737-9E89-D8AE159CF6D9}" type="presOf" srcId="{39FB6FD9-CA17-4E17-9C45-B833ACE69B2C}" destId="{842D9DBB-D889-40C1-B297-EF4278F97A5A}" srcOrd="0" destOrd="0" presId="urn:microsoft.com/office/officeart/2005/8/layout/cycle2"/>
    <dgm:cxn modelId="{F76F2044-AD7E-4265-A4D1-7833D48C161E}" type="presOf" srcId="{E7B12FB8-C879-429C-BB36-EFBD57666118}" destId="{B358A84A-AF1A-4488-9665-C89EA08870AF}" srcOrd="0" destOrd="0" presId="urn:microsoft.com/office/officeart/2005/8/layout/cycle2"/>
    <dgm:cxn modelId="{FD37E123-6252-424E-B99B-7DEDB6165877}" type="presOf" srcId="{E7B12FB8-C879-429C-BB36-EFBD57666118}" destId="{2AD739D0-33BA-41D3-8D8D-673FC6ABFB18}" srcOrd="1" destOrd="0" presId="urn:microsoft.com/office/officeart/2005/8/layout/cycle2"/>
    <dgm:cxn modelId="{AA19CAF8-E4E2-421B-B68F-08ED23C92020}" type="presOf" srcId="{08C33D46-3EA2-4DAD-AC79-4530E95C9DE5}" destId="{458CE892-E612-4700-BE75-7DAA1BA1E98F}" srcOrd="1" destOrd="0" presId="urn:microsoft.com/office/officeart/2005/8/layout/cycle2"/>
    <dgm:cxn modelId="{840E0C54-7290-4B3C-8126-D4BE801A28C8}" type="presOf" srcId="{AA30BBF1-DA2C-40DC-AB05-B5FA36483C30}" destId="{91922A79-993B-40B7-AA49-09BD4F512A7D}" srcOrd="0" destOrd="0" presId="urn:microsoft.com/office/officeart/2005/8/layout/cycle2"/>
    <dgm:cxn modelId="{BDFE9086-4B2F-4682-BCE4-C30B002975C4}" srcId="{46BF3A27-0C94-41CE-927C-E53F61750B05}" destId="{A76513B9-A93F-4213-8896-2BDF776086FD}" srcOrd="0" destOrd="0" parTransId="{BA094949-02CE-4A45-8A7F-335052689ADF}" sibTransId="{0AC28030-1B69-46B0-841C-3A6C884E8039}"/>
    <dgm:cxn modelId="{CFEE9F42-68B2-41F2-B3A4-C43C0B9B0C09}" type="presOf" srcId="{EBFA7E4A-F047-4165-8C5E-75FC087E8ECF}" destId="{57B6133E-60A8-4E71-8B52-9B0A6329CEE2}" srcOrd="0" destOrd="0" presId="urn:microsoft.com/office/officeart/2005/8/layout/cycle2"/>
    <dgm:cxn modelId="{EA7B6D48-869C-490C-B8D8-27D386E881DE}" type="presOf" srcId="{0AC28030-1B69-46B0-841C-3A6C884E8039}" destId="{D86D6CD3-0E9D-4A7D-B106-8094765A9A76}" srcOrd="1" destOrd="0" presId="urn:microsoft.com/office/officeart/2005/8/layout/cycle2"/>
    <dgm:cxn modelId="{93024828-3501-409F-8930-8FC599781DB2}" srcId="{46BF3A27-0C94-41CE-927C-E53F61750B05}" destId="{39FB6FD9-CA17-4E17-9C45-B833ACE69B2C}" srcOrd="3" destOrd="0" parTransId="{90B5B5D9-D9B5-431B-ABDF-B605174C6D95}" sibTransId="{12D888DA-1083-4AD3-886E-CD77CBB010AB}"/>
    <dgm:cxn modelId="{8FF26D2F-218B-4093-9575-E10F7C4EC7A9}" srcId="{46BF3A27-0C94-41CE-927C-E53F61750B05}" destId="{EBFA7E4A-F047-4165-8C5E-75FC087E8ECF}" srcOrd="1" destOrd="0" parTransId="{57D01981-85A0-4A9D-BE29-73B9114CA901}" sibTransId="{E7B12FB8-C879-429C-BB36-EFBD57666118}"/>
    <dgm:cxn modelId="{02423AC9-8152-4F4F-8E72-FD12790F5796}" type="presOf" srcId="{08C33D46-3EA2-4DAD-AC79-4530E95C9DE5}" destId="{47058EEA-7113-4DDA-8650-4193BADDF18E}" srcOrd="0" destOrd="0" presId="urn:microsoft.com/office/officeart/2005/8/layout/cycle2"/>
    <dgm:cxn modelId="{5A2A0556-D325-4693-99BA-573F0021BE27}" type="presOf" srcId="{12D888DA-1083-4AD3-886E-CD77CBB010AB}" destId="{F0E39B0D-756D-4AB3-AAAF-FEB41CC5EBE8}" srcOrd="0" destOrd="0" presId="urn:microsoft.com/office/officeart/2005/8/layout/cycle2"/>
    <dgm:cxn modelId="{7C88552F-A5A0-4BD6-8C07-2A56145D552D}" type="presOf" srcId="{12D888DA-1083-4AD3-886E-CD77CBB010AB}" destId="{EE9AB03A-87EA-4664-A6F5-BCCA22C6928E}" srcOrd="1" destOrd="0" presId="urn:microsoft.com/office/officeart/2005/8/layout/cycle2"/>
    <dgm:cxn modelId="{0DF993AA-7F1D-4AE2-B58F-000AB8E080CC}" type="presParOf" srcId="{FEF866DB-D126-4488-B59C-8DB5A9B34242}" destId="{2DB5B849-3F1A-46C7-B977-21EC6709D0E3}" srcOrd="0" destOrd="0" presId="urn:microsoft.com/office/officeart/2005/8/layout/cycle2"/>
    <dgm:cxn modelId="{06301F1C-519F-4E56-8BCC-585A7B3954C0}" type="presParOf" srcId="{FEF866DB-D126-4488-B59C-8DB5A9B34242}" destId="{847A66D9-C613-4437-9280-1802B6E9E8E0}" srcOrd="1" destOrd="0" presId="urn:microsoft.com/office/officeart/2005/8/layout/cycle2"/>
    <dgm:cxn modelId="{BFE80424-FCBA-4014-A2E8-FA595BB2086A}" type="presParOf" srcId="{847A66D9-C613-4437-9280-1802B6E9E8E0}" destId="{D86D6CD3-0E9D-4A7D-B106-8094765A9A76}" srcOrd="0" destOrd="0" presId="urn:microsoft.com/office/officeart/2005/8/layout/cycle2"/>
    <dgm:cxn modelId="{EBC438CC-A7B6-49BC-810B-D91D0DCB640F}" type="presParOf" srcId="{FEF866DB-D126-4488-B59C-8DB5A9B34242}" destId="{57B6133E-60A8-4E71-8B52-9B0A6329CEE2}" srcOrd="2" destOrd="0" presId="urn:microsoft.com/office/officeart/2005/8/layout/cycle2"/>
    <dgm:cxn modelId="{C7A15FC4-F01E-4872-AD80-FD3519037946}" type="presParOf" srcId="{FEF866DB-D126-4488-B59C-8DB5A9B34242}" destId="{B358A84A-AF1A-4488-9665-C89EA08870AF}" srcOrd="3" destOrd="0" presId="urn:microsoft.com/office/officeart/2005/8/layout/cycle2"/>
    <dgm:cxn modelId="{94FB16F1-29C3-4F30-B261-DCA67809BD71}" type="presParOf" srcId="{B358A84A-AF1A-4488-9665-C89EA08870AF}" destId="{2AD739D0-33BA-41D3-8D8D-673FC6ABFB18}" srcOrd="0" destOrd="0" presId="urn:microsoft.com/office/officeart/2005/8/layout/cycle2"/>
    <dgm:cxn modelId="{BE66063D-2E0C-4F57-AC66-63B331529D4C}" type="presParOf" srcId="{FEF866DB-D126-4488-B59C-8DB5A9B34242}" destId="{91922A79-993B-40B7-AA49-09BD4F512A7D}" srcOrd="4" destOrd="0" presId="urn:microsoft.com/office/officeart/2005/8/layout/cycle2"/>
    <dgm:cxn modelId="{232AD916-CEC9-4E52-BD46-A397CCFB36AC}" type="presParOf" srcId="{FEF866DB-D126-4488-B59C-8DB5A9B34242}" destId="{47058EEA-7113-4DDA-8650-4193BADDF18E}" srcOrd="5" destOrd="0" presId="urn:microsoft.com/office/officeart/2005/8/layout/cycle2"/>
    <dgm:cxn modelId="{CB0822B1-5B2E-44A3-9976-C892E7A05877}" type="presParOf" srcId="{47058EEA-7113-4DDA-8650-4193BADDF18E}" destId="{458CE892-E612-4700-BE75-7DAA1BA1E98F}" srcOrd="0" destOrd="0" presId="urn:microsoft.com/office/officeart/2005/8/layout/cycle2"/>
    <dgm:cxn modelId="{42B42915-560B-4F45-B609-A1AD74ED23B3}" type="presParOf" srcId="{FEF866DB-D126-4488-B59C-8DB5A9B34242}" destId="{842D9DBB-D889-40C1-B297-EF4278F97A5A}" srcOrd="6" destOrd="0" presId="urn:microsoft.com/office/officeart/2005/8/layout/cycle2"/>
    <dgm:cxn modelId="{4EA7C096-6358-4D8A-B0D8-583AD20B6DC5}" type="presParOf" srcId="{FEF866DB-D126-4488-B59C-8DB5A9B34242}" destId="{F0E39B0D-756D-4AB3-AAAF-FEB41CC5EBE8}" srcOrd="7" destOrd="0" presId="urn:microsoft.com/office/officeart/2005/8/layout/cycle2"/>
    <dgm:cxn modelId="{CA595545-8864-496B-8B79-98AF21326D64}" type="presParOf" srcId="{F0E39B0D-756D-4AB3-AAAF-FEB41CC5EBE8}" destId="{EE9AB03A-87EA-4664-A6F5-BCCA22C6928E}" srcOrd="0" destOrd="0" presId="urn:microsoft.com/office/officeart/2005/8/layout/cycle2"/>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B5B849-3F1A-46C7-B977-21EC6709D0E3}">
      <dsp:nvSpPr>
        <dsp:cNvPr id="0" name=""/>
        <dsp:cNvSpPr/>
      </dsp:nvSpPr>
      <dsp:spPr>
        <a:xfrm>
          <a:off x="2013833" y="749"/>
          <a:ext cx="1156909" cy="1156909"/>
        </a:xfrm>
        <a:prstGeom prst="ellipse">
          <a:avLst/>
        </a:prstGeom>
        <a:solidFill>
          <a:schemeClr val="dk2">
            <a:hueOff val="0"/>
            <a:satOff val="0"/>
            <a:lumOff val="0"/>
            <a:alphaOff val="0"/>
          </a:schemeClr>
        </a:solidFill>
        <a:ln w="55000" cap="flat" cmpd="thickThin"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Process 1</a:t>
          </a:r>
          <a:endParaRPr lang="en-IN" sz="1600" kern="1200" dirty="0"/>
        </a:p>
      </dsp:txBody>
      <dsp:txXfrm>
        <a:off x="2183258" y="170174"/>
        <a:ext cx="818059" cy="818059"/>
      </dsp:txXfrm>
    </dsp:sp>
    <dsp:sp modelId="{847A66D9-C613-4437-9280-1802B6E9E8E0}">
      <dsp:nvSpPr>
        <dsp:cNvPr id="0" name=""/>
        <dsp:cNvSpPr/>
      </dsp:nvSpPr>
      <dsp:spPr>
        <a:xfrm rot="2700000">
          <a:off x="3088141" y="1075653"/>
          <a:ext cx="262744" cy="390457"/>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IN" sz="1200" kern="1200"/>
        </a:p>
      </dsp:txBody>
      <dsp:txXfrm>
        <a:off x="3099684" y="1125876"/>
        <a:ext cx="183921" cy="234275"/>
      </dsp:txXfrm>
    </dsp:sp>
    <dsp:sp modelId="{57B6133E-60A8-4E71-8B52-9B0A6329CEE2}">
      <dsp:nvSpPr>
        <dsp:cNvPr id="0" name=""/>
        <dsp:cNvSpPr/>
      </dsp:nvSpPr>
      <dsp:spPr>
        <a:xfrm>
          <a:off x="3242716" y="1229633"/>
          <a:ext cx="1156909" cy="1156909"/>
        </a:xfrm>
        <a:prstGeom prst="ellipse">
          <a:avLst/>
        </a:prstGeom>
        <a:solidFill>
          <a:schemeClr val="dk2">
            <a:hueOff val="0"/>
            <a:satOff val="0"/>
            <a:lumOff val="0"/>
            <a:alphaOff val="0"/>
          </a:schemeClr>
        </a:solidFill>
        <a:ln w="55000" cap="flat" cmpd="thickThin"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Process 2</a:t>
          </a:r>
          <a:endParaRPr lang="en-IN" sz="1600" kern="1200" dirty="0"/>
        </a:p>
      </dsp:txBody>
      <dsp:txXfrm>
        <a:off x="3412141" y="1399058"/>
        <a:ext cx="818059" cy="818059"/>
      </dsp:txXfrm>
    </dsp:sp>
    <dsp:sp modelId="{B358A84A-AF1A-4488-9665-C89EA08870AF}">
      <dsp:nvSpPr>
        <dsp:cNvPr id="0" name=""/>
        <dsp:cNvSpPr/>
      </dsp:nvSpPr>
      <dsp:spPr>
        <a:xfrm rot="8100000">
          <a:off x="3065549" y="2355944"/>
          <a:ext cx="307926" cy="390457"/>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IN" sz="1200" kern="1200"/>
        </a:p>
      </dsp:txBody>
      <dsp:txXfrm rot="10800000">
        <a:off x="3144399" y="2401374"/>
        <a:ext cx="215548" cy="234275"/>
      </dsp:txXfrm>
    </dsp:sp>
    <dsp:sp modelId="{91922A79-993B-40B7-AA49-09BD4F512A7D}">
      <dsp:nvSpPr>
        <dsp:cNvPr id="0" name=""/>
        <dsp:cNvSpPr/>
      </dsp:nvSpPr>
      <dsp:spPr>
        <a:xfrm>
          <a:off x="2013833" y="2458516"/>
          <a:ext cx="1156909" cy="1156909"/>
        </a:xfrm>
        <a:prstGeom prst="ellipse">
          <a:avLst/>
        </a:prstGeom>
        <a:solidFill>
          <a:schemeClr val="dk2">
            <a:hueOff val="0"/>
            <a:satOff val="0"/>
            <a:lumOff val="0"/>
            <a:alphaOff val="0"/>
          </a:schemeClr>
        </a:solidFill>
        <a:ln w="55000" cap="flat" cmpd="thickThin"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Process 3</a:t>
          </a:r>
          <a:endParaRPr lang="en-IN" sz="1600" kern="1200" dirty="0"/>
        </a:p>
      </dsp:txBody>
      <dsp:txXfrm>
        <a:off x="2183258" y="2627941"/>
        <a:ext cx="818059" cy="818059"/>
      </dsp:txXfrm>
    </dsp:sp>
    <dsp:sp modelId="{47058EEA-7113-4DDA-8650-4193BADDF18E}">
      <dsp:nvSpPr>
        <dsp:cNvPr id="0" name=""/>
        <dsp:cNvSpPr/>
      </dsp:nvSpPr>
      <dsp:spPr>
        <a:xfrm rot="13500000">
          <a:off x="1677128" y="2200235"/>
          <a:ext cx="307926" cy="390457"/>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IN" sz="1200" kern="1200"/>
        </a:p>
      </dsp:txBody>
      <dsp:txXfrm rot="10800000">
        <a:off x="1755978" y="2310987"/>
        <a:ext cx="215548" cy="234275"/>
      </dsp:txXfrm>
    </dsp:sp>
    <dsp:sp modelId="{842D9DBB-D889-40C1-B297-EF4278F97A5A}">
      <dsp:nvSpPr>
        <dsp:cNvPr id="0" name=""/>
        <dsp:cNvSpPr/>
      </dsp:nvSpPr>
      <dsp:spPr>
        <a:xfrm>
          <a:off x="784949" y="1229633"/>
          <a:ext cx="1156909" cy="1156909"/>
        </a:xfrm>
        <a:prstGeom prst="ellipse">
          <a:avLst/>
        </a:prstGeom>
        <a:solidFill>
          <a:schemeClr val="dk2">
            <a:hueOff val="0"/>
            <a:satOff val="0"/>
            <a:lumOff val="0"/>
            <a:alphaOff val="0"/>
          </a:schemeClr>
        </a:solidFill>
        <a:ln w="55000" cap="flat" cmpd="thickThin" algn="ctr">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US" sz="1600" kern="1200" dirty="0" smtClean="0"/>
            <a:t>Process 4</a:t>
          </a:r>
          <a:endParaRPr lang="en-IN" sz="1600" kern="1200" dirty="0"/>
        </a:p>
      </dsp:txBody>
      <dsp:txXfrm>
        <a:off x="954374" y="1399058"/>
        <a:ext cx="818059" cy="818059"/>
      </dsp:txXfrm>
    </dsp:sp>
    <dsp:sp modelId="{F0E39B0D-756D-4AB3-AAAF-FEB41CC5EBE8}">
      <dsp:nvSpPr>
        <dsp:cNvPr id="0" name=""/>
        <dsp:cNvSpPr/>
      </dsp:nvSpPr>
      <dsp:spPr>
        <a:xfrm rot="18900000">
          <a:off x="1897877" y="876732"/>
          <a:ext cx="307926" cy="390457"/>
        </a:xfrm>
        <a:prstGeom prst="rightArrow">
          <a:avLst>
            <a:gd name="adj1" fmla="val 60000"/>
            <a:gd name="adj2" fmla="val 50000"/>
          </a:avLst>
        </a:prstGeom>
        <a:solidFill>
          <a:schemeClr val="dk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n-IN" sz="1200" kern="1200"/>
        </a:p>
      </dsp:txBody>
      <dsp:txXfrm>
        <a:off x="1911405" y="987484"/>
        <a:ext cx="215548" cy="234275"/>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jpeg>
</file>

<file path=ppt/media/image11.jpeg>
</file>

<file path=ppt/media/image12.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EAB708B1-E5C7-4366-B76F-0860F6C7C24D}" type="datetimeFigureOut">
              <a:rPr lang="en-IN" smtClean="0"/>
              <a:pPr/>
              <a:t>14-12-2016</a:t>
            </a:fld>
            <a:endParaRPr lang="en-IN"/>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IN"/>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802F91EB-2D27-4230-8FDC-7A197041FBF3}" type="slidenum">
              <a:rPr lang="en-IN" smtClean="0"/>
              <a:pPr/>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1481329"/>
            <a:ext cx="8229600" cy="438607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EAB708B1-E5C7-4366-B76F-0860F6C7C24D}" type="datetimeFigureOut">
              <a:rPr lang="en-IN" smtClean="0"/>
              <a:pPr/>
              <a:t>14-12-2016</a:t>
            </a:fld>
            <a:endParaRPr lang="en-IN"/>
          </a:p>
        </p:txBody>
      </p:sp>
      <p:sp>
        <p:nvSpPr>
          <p:cNvPr id="5" name="Footer Placeholder 4"/>
          <p:cNvSpPr>
            <a:spLocks noGrp="1"/>
          </p:cNvSpPr>
          <p:nvPr>
            <p:ph type="ftr" sz="quarter" idx="11"/>
          </p:nvPr>
        </p:nvSpPr>
        <p:spPr/>
        <p:txBody>
          <a:bodyPr/>
          <a:lstStyle>
            <a:extLst/>
          </a:lstStyle>
          <a:p>
            <a:endParaRPr lang="en-IN"/>
          </a:p>
        </p:txBody>
      </p:sp>
      <p:sp>
        <p:nvSpPr>
          <p:cNvPr id="6" name="Slide Number Placeholder 5"/>
          <p:cNvSpPr>
            <a:spLocks noGrp="1"/>
          </p:cNvSpPr>
          <p:nvPr>
            <p:ph type="sldNum" sz="quarter" idx="12"/>
          </p:nvPr>
        </p:nvSpPr>
        <p:spPr/>
        <p:txBody>
          <a:bodyPr/>
          <a:lstStyle>
            <a:extLst/>
          </a:lstStyle>
          <a:p>
            <a:fld id="{802F91EB-2D27-4230-8FDC-7A197041FBF3}"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41"/>
            <a:ext cx="6324600" cy="5592760"/>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EAB708B1-E5C7-4366-B76F-0860F6C7C24D}" type="datetimeFigureOut">
              <a:rPr lang="en-IN" smtClean="0"/>
              <a:pPr/>
              <a:t>14-12-2016</a:t>
            </a:fld>
            <a:endParaRPr lang="en-IN"/>
          </a:p>
        </p:txBody>
      </p:sp>
      <p:sp>
        <p:nvSpPr>
          <p:cNvPr id="5" name="Footer Placeholder 4"/>
          <p:cNvSpPr>
            <a:spLocks noGrp="1"/>
          </p:cNvSpPr>
          <p:nvPr>
            <p:ph type="ftr" sz="quarter" idx="11"/>
          </p:nvPr>
        </p:nvSpPr>
        <p:spPr/>
        <p:txBody>
          <a:bodyPr/>
          <a:lstStyle>
            <a:extLst/>
          </a:lstStyle>
          <a:p>
            <a:endParaRPr lang="en-IN"/>
          </a:p>
        </p:txBody>
      </p:sp>
      <p:sp>
        <p:nvSpPr>
          <p:cNvPr id="6" name="Slide Number Placeholder 5"/>
          <p:cNvSpPr>
            <a:spLocks noGrp="1"/>
          </p:cNvSpPr>
          <p:nvPr>
            <p:ph type="sldNum" sz="quarter" idx="12"/>
          </p:nvPr>
        </p:nvSpPr>
        <p:spPr/>
        <p:txBody>
          <a:bodyPr/>
          <a:lstStyle>
            <a:extLst/>
          </a:lstStyle>
          <a:p>
            <a:fld id="{802F91EB-2D27-4230-8FDC-7A197041FBF3}"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EAB708B1-E5C7-4366-B76F-0860F6C7C24D}" type="datetimeFigureOut">
              <a:rPr lang="en-IN" smtClean="0"/>
              <a:pPr/>
              <a:t>14-12-2016</a:t>
            </a:fld>
            <a:endParaRPr lang="en-IN"/>
          </a:p>
        </p:txBody>
      </p:sp>
      <p:sp>
        <p:nvSpPr>
          <p:cNvPr id="5" name="Footer Placeholder 4"/>
          <p:cNvSpPr>
            <a:spLocks noGrp="1"/>
          </p:cNvSpPr>
          <p:nvPr>
            <p:ph type="ftr" sz="quarter" idx="11"/>
          </p:nvPr>
        </p:nvSpPr>
        <p:spPr/>
        <p:txBody>
          <a:bodyPr/>
          <a:lstStyle>
            <a:extLst/>
          </a:lstStyle>
          <a:p>
            <a:endParaRPr lang="en-IN"/>
          </a:p>
        </p:txBody>
      </p:sp>
      <p:sp>
        <p:nvSpPr>
          <p:cNvPr id="6" name="Slide Number Placeholder 5"/>
          <p:cNvSpPr>
            <a:spLocks noGrp="1"/>
          </p:cNvSpPr>
          <p:nvPr>
            <p:ph type="sldNum" sz="quarter" idx="12"/>
          </p:nvPr>
        </p:nvSpPr>
        <p:spPr/>
        <p:txBody>
          <a:bodyPr/>
          <a:lstStyle>
            <a:extLst/>
          </a:lstStyle>
          <a:p>
            <a:fld id="{802F91EB-2D27-4230-8FDC-7A197041FBF3}" type="slidenum">
              <a:rPr lang="en-IN" smtClean="0"/>
              <a:pPr/>
              <a:t>‹#›</a:t>
            </a:fld>
            <a:endParaRPr lang="en-IN"/>
          </a:p>
        </p:txBody>
      </p:sp>
      <p:sp>
        <p:nvSpPr>
          <p:cNvPr id="7" name="Title 6"/>
          <p:cNvSpPr>
            <a:spLocks noGrp="1"/>
          </p:cNvSpPr>
          <p:nvPr>
            <p:ph type="title"/>
          </p:nvPr>
        </p:nvSpPr>
        <p:spPr/>
        <p:txBody>
          <a:bodyPr rtlCol="0"/>
          <a:lstStyle>
            <a:extLst/>
          </a:lstStyle>
          <a:p>
            <a:r>
              <a:rPr kumimoji="0" lang="en-US" smtClean="0"/>
              <a:t>Click to edit Master title style</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EAB708B1-E5C7-4366-B76F-0860F6C7C24D}" type="datetimeFigureOut">
              <a:rPr lang="en-IN" smtClean="0"/>
              <a:pPr/>
              <a:t>14-12-2016</a:t>
            </a:fld>
            <a:endParaRPr lang="en-IN"/>
          </a:p>
        </p:txBody>
      </p:sp>
      <p:sp>
        <p:nvSpPr>
          <p:cNvPr id="5" name="Footer Placeholder 4"/>
          <p:cNvSpPr>
            <a:spLocks noGrp="1"/>
          </p:cNvSpPr>
          <p:nvPr>
            <p:ph type="ftr" sz="quarter" idx="11"/>
          </p:nvPr>
        </p:nvSpPr>
        <p:spPr/>
        <p:txBody>
          <a:bodyPr/>
          <a:lstStyle>
            <a:extLst/>
          </a:lstStyle>
          <a:p>
            <a:endParaRPr lang="en-IN"/>
          </a:p>
        </p:txBody>
      </p:sp>
      <p:sp>
        <p:nvSpPr>
          <p:cNvPr id="6" name="Slide Number Placeholder 5"/>
          <p:cNvSpPr>
            <a:spLocks noGrp="1"/>
          </p:cNvSpPr>
          <p:nvPr>
            <p:ph type="sldNum" sz="quarter" idx="12"/>
          </p:nvPr>
        </p:nvSpPr>
        <p:spPr/>
        <p:txBody>
          <a:bodyPr/>
          <a:lstStyle>
            <a:extLst/>
          </a:lstStyle>
          <a:p>
            <a:fld id="{802F91EB-2D27-4230-8FDC-7A197041FBF3}" type="slidenum">
              <a:rPr lang="en-IN" smtClean="0"/>
              <a:pPr/>
              <a:t>‹#›</a:t>
            </a:fld>
            <a:endParaRPr lang="en-IN"/>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EAB708B1-E5C7-4366-B76F-0860F6C7C24D}" type="datetimeFigureOut">
              <a:rPr lang="en-IN" smtClean="0"/>
              <a:pPr/>
              <a:t>14-12-2016</a:t>
            </a:fld>
            <a:endParaRPr lang="en-IN"/>
          </a:p>
        </p:txBody>
      </p:sp>
      <p:sp>
        <p:nvSpPr>
          <p:cNvPr id="6" name="Footer Placeholder 5"/>
          <p:cNvSpPr>
            <a:spLocks noGrp="1"/>
          </p:cNvSpPr>
          <p:nvPr>
            <p:ph type="ftr" sz="quarter" idx="11"/>
          </p:nvPr>
        </p:nvSpPr>
        <p:spPr/>
        <p:txBody>
          <a:bodyPr/>
          <a:lstStyle>
            <a:extLst/>
          </a:lstStyle>
          <a:p>
            <a:endParaRPr lang="en-IN"/>
          </a:p>
        </p:txBody>
      </p:sp>
      <p:sp>
        <p:nvSpPr>
          <p:cNvPr id="7" name="Slide Number Placeholder 6"/>
          <p:cNvSpPr>
            <a:spLocks noGrp="1"/>
          </p:cNvSpPr>
          <p:nvPr>
            <p:ph type="sldNum" sz="quarter" idx="12"/>
          </p:nvPr>
        </p:nvSpPr>
        <p:spPr/>
        <p:txBody>
          <a:bodyPr/>
          <a:lstStyle>
            <a:extLst/>
          </a:lstStyle>
          <a:p>
            <a:fld id="{802F91EB-2D27-4230-8FDC-7A197041FBF3}" type="slidenum">
              <a:rPr lang="en-IN" smtClean="0"/>
              <a:pPr/>
              <a:t>‹#›</a:t>
            </a:fld>
            <a:endParaRPr lang="en-IN"/>
          </a:p>
        </p:txBody>
      </p:sp>
      <p:sp>
        <p:nvSpPr>
          <p:cNvPr id="8" name="Title 7"/>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EAB708B1-E5C7-4366-B76F-0860F6C7C24D}" type="datetimeFigureOut">
              <a:rPr lang="en-IN" smtClean="0"/>
              <a:pPr/>
              <a:t>14-12-2016</a:t>
            </a:fld>
            <a:endParaRPr lang="en-IN"/>
          </a:p>
        </p:txBody>
      </p:sp>
      <p:sp>
        <p:nvSpPr>
          <p:cNvPr id="8" name="Footer Placeholder 7"/>
          <p:cNvSpPr>
            <a:spLocks noGrp="1"/>
          </p:cNvSpPr>
          <p:nvPr>
            <p:ph type="ftr" sz="quarter" idx="11"/>
          </p:nvPr>
        </p:nvSpPr>
        <p:spPr/>
        <p:txBody>
          <a:bodyPr/>
          <a:lstStyle>
            <a:extLst/>
          </a:lstStyle>
          <a:p>
            <a:endParaRPr lang="en-IN"/>
          </a:p>
        </p:txBody>
      </p:sp>
      <p:sp>
        <p:nvSpPr>
          <p:cNvPr id="9" name="Slide Number Placeholder 8"/>
          <p:cNvSpPr>
            <a:spLocks noGrp="1"/>
          </p:cNvSpPr>
          <p:nvPr>
            <p:ph type="sldNum" sz="quarter" idx="12"/>
          </p:nvPr>
        </p:nvSpPr>
        <p:spPr/>
        <p:txBody>
          <a:bodyPr/>
          <a:lstStyle>
            <a:extLst/>
          </a:lstStyle>
          <a:p>
            <a:fld id="{802F91EB-2D27-4230-8FDC-7A197041FBF3}" type="slidenum">
              <a:rPr lang="en-IN" smtClean="0"/>
              <a:pPr/>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extLst/>
          </a:lstStyle>
          <a:p>
            <a:fld id="{EAB708B1-E5C7-4366-B76F-0860F6C7C24D}" type="datetimeFigureOut">
              <a:rPr lang="en-IN" smtClean="0"/>
              <a:pPr/>
              <a:t>14-12-2016</a:t>
            </a:fld>
            <a:endParaRPr lang="en-IN"/>
          </a:p>
        </p:txBody>
      </p:sp>
      <p:sp>
        <p:nvSpPr>
          <p:cNvPr id="4" name="Footer Placeholder 3"/>
          <p:cNvSpPr>
            <a:spLocks noGrp="1"/>
          </p:cNvSpPr>
          <p:nvPr>
            <p:ph type="ftr" sz="quarter" idx="11"/>
          </p:nvPr>
        </p:nvSpPr>
        <p:spPr/>
        <p:txBody>
          <a:bodyPr/>
          <a:lstStyle>
            <a:extLst/>
          </a:lstStyle>
          <a:p>
            <a:endParaRPr lang="en-IN"/>
          </a:p>
        </p:txBody>
      </p:sp>
      <p:sp>
        <p:nvSpPr>
          <p:cNvPr id="5" name="Slide Number Placeholder 4"/>
          <p:cNvSpPr>
            <a:spLocks noGrp="1"/>
          </p:cNvSpPr>
          <p:nvPr>
            <p:ph type="sldNum" sz="quarter" idx="12"/>
          </p:nvPr>
        </p:nvSpPr>
        <p:spPr/>
        <p:txBody>
          <a:bodyPr/>
          <a:lstStyle>
            <a:extLst/>
          </a:lstStyle>
          <a:p>
            <a:fld id="{802F91EB-2D27-4230-8FDC-7A197041FBF3}" type="slidenum">
              <a:rPr lang="en-IN" smtClean="0"/>
              <a:pPr/>
              <a:t>‹#›</a:t>
            </a:fld>
            <a:endParaRPr lang="en-IN"/>
          </a:p>
        </p:txBody>
      </p:sp>
      <p:sp>
        <p:nvSpPr>
          <p:cNvPr id="6" name="Title 5"/>
          <p:cNvSpPr>
            <a:spLocks noGrp="1"/>
          </p:cNvSpPr>
          <p:nvPr>
            <p:ph type="title"/>
          </p:nvPr>
        </p:nvSpPr>
        <p:spPr/>
        <p:txBody>
          <a:bodyPr rtlCol="0"/>
          <a:lstStyle>
            <a:extLst/>
          </a:lstStyle>
          <a:p>
            <a:r>
              <a:rPr kumimoji="0" lang="en-US" smtClean="0"/>
              <a:t>Click to edit Master title style</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extLst/>
          </a:lstStyle>
          <a:p>
            <a:fld id="{EAB708B1-E5C7-4366-B76F-0860F6C7C24D}" type="datetimeFigureOut">
              <a:rPr lang="en-IN" smtClean="0"/>
              <a:pPr/>
              <a:t>14-12-2016</a:t>
            </a:fld>
            <a:endParaRPr lang="en-IN"/>
          </a:p>
        </p:txBody>
      </p:sp>
      <p:sp>
        <p:nvSpPr>
          <p:cNvPr id="3" name="Footer Placeholder 2"/>
          <p:cNvSpPr>
            <a:spLocks noGrp="1"/>
          </p:cNvSpPr>
          <p:nvPr>
            <p:ph type="ftr" sz="quarter" idx="11"/>
          </p:nvPr>
        </p:nvSpPr>
        <p:spPr/>
        <p:txBody>
          <a:bodyPr/>
          <a:lstStyle>
            <a:extLst/>
          </a:lstStyle>
          <a:p>
            <a:endParaRPr lang="en-IN"/>
          </a:p>
        </p:txBody>
      </p:sp>
      <p:sp>
        <p:nvSpPr>
          <p:cNvPr id="4" name="Slide Number Placeholder 3"/>
          <p:cNvSpPr>
            <a:spLocks noGrp="1"/>
          </p:cNvSpPr>
          <p:nvPr>
            <p:ph type="sldNum" sz="quarter" idx="12"/>
          </p:nvPr>
        </p:nvSpPr>
        <p:spPr/>
        <p:txBody>
          <a:bodyPr/>
          <a:lstStyle>
            <a:extLst/>
          </a:lstStyle>
          <a:p>
            <a:fld id="{802F91EB-2D27-4230-8FDC-7A197041FBF3}"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extLst/>
          </a:lstStyle>
          <a:p>
            <a:fld id="{EAB708B1-E5C7-4366-B76F-0860F6C7C24D}" type="datetimeFigureOut">
              <a:rPr lang="en-IN" smtClean="0"/>
              <a:pPr/>
              <a:t>14-12-2016</a:t>
            </a:fld>
            <a:endParaRPr lang="en-IN"/>
          </a:p>
        </p:txBody>
      </p:sp>
      <p:sp>
        <p:nvSpPr>
          <p:cNvPr id="6" name="Footer Placeholder 5"/>
          <p:cNvSpPr>
            <a:spLocks noGrp="1"/>
          </p:cNvSpPr>
          <p:nvPr>
            <p:ph type="ftr" sz="quarter" idx="11"/>
          </p:nvPr>
        </p:nvSpPr>
        <p:spPr/>
        <p:txBody>
          <a:bodyPr/>
          <a:lstStyle>
            <a:extLst/>
          </a:lstStyle>
          <a:p>
            <a:endParaRPr lang="en-IN"/>
          </a:p>
        </p:txBody>
      </p:sp>
      <p:sp>
        <p:nvSpPr>
          <p:cNvPr id="7" name="Slide Number Placeholder 6"/>
          <p:cNvSpPr>
            <a:spLocks noGrp="1"/>
          </p:cNvSpPr>
          <p:nvPr>
            <p:ph type="sldNum" sz="quarter" idx="12"/>
          </p:nvPr>
        </p:nvSpPr>
        <p:spPr/>
        <p:txBody>
          <a:bodyPr/>
          <a:lstStyle>
            <a:extLst/>
          </a:lstStyle>
          <a:p>
            <a:fld id="{802F91EB-2D27-4230-8FDC-7A197041FBF3}" type="slidenum">
              <a:rPr lang="en-IN" smtClean="0"/>
              <a:pPr/>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smtClean="0"/>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smtClean="0"/>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EAB708B1-E5C7-4366-B76F-0860F6C7C24D}" type="datetimeFigureOut">
              <a:rPr lang="en-IN" smtClean="0"/>
              <a:pPr/>
              <a:t>14-12-2016</a:t>
            </a:fld>
            <a:endParaRPr lang="en-IN"/>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IN"/>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802F91EB-2D27-4230-8FDC-7A197041FBF3}" type="slidenum">
              <a:rPr lang="en-IN" smtClean="0"/>
              <a:pPr/>
              <a:t>‹#›</a:t>
            </a:fld>
            <a:endParaRPr lang="en-IN"/>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smtClean="0"/>
              <a:t>Click to edit Master title style</a:t>
            </a:r>
            <a:endParaRPr kumimoji="0" lang="en-US"/>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extLst/>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extLst/>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extLst/>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EAB708B1-E5C7-4366-B76F-0860F6C7C24D}" type="datetimeFigureOut">
              <a:rPr lang="en-IN" smtClean="0"/>
              <a:pPr/>
              <a:t>14-12-2016</a:t>
            </a:fld>
            <a:endParaRPr lang="en-IN"/>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IN"/>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802F91EB-2D27-4230-8FDC-7A197041FBF3}"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Real- Time Operating System (RTOS) based Embedded System Design</a:t>
            </a:r>
            <a:endParaRPr lang="en-IN" dirty="0"/>
          </a:p>
        </p:txBody>
      </p:sp>
      <p:sp>
        <p:nvSpPr>
          <p:cNvPr id="3" name="Subtitle 2"/>
          <p:cNvSpPr>
            <a:spLocks noGrp="1"/>
          </p:cNvSpPr>
          <p:nvPr>
            <p:ph type="subTitle" idx="1"/>
          </p:nvPr>
        </p:nvSpPr>
        <p:spPr/>
        <p:txBody>
          <a:bodyPr>
            <a:normAutofit fontScale="92500" lnSpcReduction="20000"/>
          </a:bodyPr>
          <a:lstStyle/>
          <a:p>
            <a:pPr algn="r"/>
            <a:r>
              <a:rPr lang="en-US" dirty="0" err="1" smtClean="0"/>
              <a:t>Mallikarjuna</a:t>
            </a:r>
            <a:r>
              <a:rPr lang="en-US" dirty="0"/>
              <a:t> </a:t>
            </a:r>
            <a:r>
              <a:rPr lang="en-US" dirty="0" err="1" smtClean="0"/>
              <a:t>naik</a:t>
            </a:r>
            <a:r>
              <a:rPr lang="en-US" dirty="0" smtClean="0"/>
              <a:t> B</a:t>
            </a:r>
          </a:p>
          <a:p>
            <a:pPr algn="r"/>
            <a:r>
              <a:rPr lang="en-US" dirty="0" err="1" smtClean="0"/>
              <a:t>Asst.Professor</a:t>
            </a:r>
            <a:endParaRPr lang="en-US" dirty="0" smtClean="0"/>
          </a:p>
          <a:p>
            <a:pPr algn="r"/>
            <a:r>
              <a:rPr lang="en-US" dirty="0" smtClean="0"/>
              <a:t>CRIT</a:t>
            </a:r>
            <a:endParaRPr lang="en-IN" dirty="0"/>
          </a:p>
        </p:txBody>
      </p:sp>
    </p:spTree>
    <p:extLst>
      <p:ext uri="{BB962C8B-B14F-4D97-AF65-F5344CB8AC3E}">
        <p14:creationId xmlns:p14="http://schemas.microsoft.com/office/powerpoint/2010/main" xmlns="" val="34596906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The service ‘Device Manager’  of the kernel is responsible for handling all I/O device related operations.</a:t>
            </a:r>
          </a:p>
          <a:p>
            <a:pPr algn="just"/>
            <a:r>
              <a:rPr lang="en-US" dirty="0" smtClean="0"/>
              <a:t>The kernel talks to the I/O device through a set of low-level system calls, which are implemented in a service, called device drivers.</a:t>
            </a:r>
          </a:p>
          <a:p>
            <a:pPr algn="just"/>
            <a:r>
              <a:rPr lang="en-US" dirty="0" smtClean="0"/>
              <a:t>Device manager is responsible for </a:t>
            </a:r>
          </a:p>
          <a:p>
            <a:pPr lvl="2" algn="just"/>
            <a:r>
              <a:rPr lang="en-US" dirty="0" smtClean="0"/>
              <a:t>Loading and unloading of device drivers</a:t>
            </a:r>
          </a:p>
          <a:p>
            <a:pPr lvl="2" algn="just"/>
            <a:r>
              <a:rPr lang="en-US" dirty="0" smtClean="0"/>
              <a:t>Exchanging information and the system specific control signals to and from the device.</a:t>
            </a:r>
            <a:endParaRPr lang="en-IN" dirty="0"/>
          </a:p>
        </p:txBody>
      </p:sp>
      <p:sp>
        <p:nvSpPr>
          <p:cNvPr id="3" name="Title 2"/>
          <p:cNvSpPr>
            <a:spLocks noGrp="1"/>
          </p:cNvSpPr>
          <p:nvPr>
            <p:ph type="title"/>
          </p:nvPr>
        </p:nvSpPr>
        <p:spPr/>
        <p:txBody>
          <a:bodyPr/>
          <a:lstStyle/>
          <a:p>
            <a:r>
              <a:rPr lang="en-US" dirty="0" smtClean="0"/>
              <a:t>I/O System Management</a:t>
            </a:r>
            <a:endParaRPr lang="en-IN" dirty="0"/>
          </a:p>
        </p:txBody>
      </p:sp>
    </p:spTree>
    <p:extLst>
      <p:ext uri="{BB962C8B-B14F-4D97-AF65-F5344CB8AC3E}">
        <p14:creationId xmlns:p14="http://schemas.microsoft.com/office/powerpoint/2010/main" xmlns="" val="3555038654"/>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Used for RPC communication.</a:t>
            </a:r>
          </a:p>
          <a:p>
            <a:pPr algn="just"/>
            <a:r>
              <a:rPr lang="en-US" dirty="0" smtClean="0"/>
              <a:t>Logical Endpoint in a two-way communication link between two applications running on a network.</a:t>
            </a:r>
          </a:p>
          <a:p>
            <a:pPr algn="just"/>
            <a:r>
              <a:rPr lang="en-US" dirty="0" smtClean="0"/>
              <a:t>A port number is associated with a socket so that the network layer of the communication channel can deliver the data to the designated application.</a:t>
            </a:r>
          </a:p>
          <a:p>
            <a:pPr algn="just"/>
            <a:r>
              <a:rPr lang="en-US" dirty="0" smtClean="0"/>
              <a:t>Sockets are of different types internet sockets INET, UNIX sockets, etc.</a:t>
            </a:r>
            <a:endParaRPr lang="en-IN" dirty="0"/>
          </a:p>
        </p:txBody>
      </p:sp>
      <p:sp>
        <p:nvSpPr>
          <p:cNvPr id="3" name="Title 2"/>
          <p:cNvSpPr>
            <a:spLocks noGrp="1"/>
          </p:cNvSpPr>
          <p:nvPr>
            <p:ph type="title"/>
          </p:nvPr>
        </p:nvSpPr>
        <p:spPr/>
        <p:txBody>
          <a:bodyPr/>
          <a:lstStyle/>
          <a:p>
            <a:r>
              <a:rPr lang="en-US" dirty="0" smtClean="0"/>
              <a:t>Sockets</a:t>
            </a:r>
            <a:endParaRPr lang="en-IN" dirty="0"/>
          </a:p>
        </p:txBody>
      </p:sp>
    </p:spTree>
    <p:extLst>
      <p:ext uri="{BB962C8B-B14F-4D97-AF65-F5344CB8AC3E}">
        <p14:creationId xmlns:p14="http://schemas.microsoft.com/office/powerpoint/2010/main" xmlns="" val="2011448961"/>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lgn="just"/>
            <a:r>
              <a:rPr lang="en-US" dirty="0" smtClean="0"/>
              <a:t>In multitasking system, multiple processes run concurrently and share the system resources.</a:t>
            </a:r>
          </a:p>
          <a:p>
            <a:pPr algn="just"/>
            <a:r>
              <a:rPr lang="en-US" dirty="0" smtClean="0"/>
              <a:t>Imagine a situation where two processes try to access a shared memory where one process tries to write to a memory location when the other process is trying to </a:t>
            </a:r>
            <a:r>
              <a:rPr lang="en-US" smtClean="0"/>
              <a:t>read, this results to </a:t>
            </a:r>
            <a:r>
              <a:rPr lang="en-US" dirty="0" smtClean="0"/>
              <a:t>errors.</a:t>
            </a:r>
          </a:p>
          <a:p>
            <a:pPr algn="just"/>
            <a:r>
              <a:rPr lang="en-US" dirty="0" smtClean="0"/>
              <a:t>Solution to this is to make each process aware of the access of shared resource either directly or indirectly, the act of making this awareness is known as ‘Task/Process Synchronization’.</a:t>
            </a:r>
          </a:p>
          <a:p>
            <a:pPr algn="just"/>
            <a:endParaRPr lang="en-IN" dirty="0"/>
          </a:p>
        </p:txBody>
      </p:sp>
      <p:sp>
        <p:nvSpPr>
          <p:cNvPr id="3" name="Title 2"/>
          <p:cNvSpPr>
            <a:spLocks noGrp="1"/>
          </p:cNvSpPr>
          <p:nvPr>
            <p:ph type="title"/>
          </p:nvPr>
        </p:nvSpPr>
        <p:spPr/>
        <p:txBody>
          <a:bodyPr/>
          <a:lstStyle/>
          <a:p>
            <a:r>
              <a:rPr lang="en-US" dirty="0" smtClean="0"/>
              <a:t>Task synchronization</a:t>
            </a:r>
            <a:endParaRPr lang="en-IN" dirty="0"/>
          </a:p>
        </p:txBody>
      </p:sp>
    </p:spTree>
    <p:extLst>
      <p:ext uri="{BB962C8B-B14F-4D97-AF65-F5344CB8AC3E}">
        <p14:creationId xmlns:p14="http://schemas.microsoft.com/office/powerpoint/2010/main" xmlns="" val="3803338991"/>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RACING:</a:t>
            </a:r>
          </a:p>
          <a:p>
            <a:pPr algn="just"/>
            <a:r>
              <a:rPr lang="en-US" dirty="0" smtClean="0"/>
              <a:t>Is a situation in which multiple processes compete(race) each other to access and manipulate shared data concurrently. In race condition the final value of shared data depends on the process which acted on the data finally.</a:t>
            </a:r>
            <a:endParaRPr lang="en-IN" dirty="0"/>
          </a:p>
        </p:txBody>
      </p:sp>
      <p:sp>
        <p:nvSpPr>
          <p:cNvPr id="3" name="Title 2"/>
          <p:cNvSpPr>
            <a:spLocks noGrp="1"/>
          </p:cNvSpPr>
          <p:nvPr>
            <p:ph type="title"/>
          </p:nvPr>
        </p:nvSpPr>
        <p:spPr/>
        <p:txBody>
          <a:bodyPr>
            <a:normAutofit fontScale="90000"/>
          </a:bodyPr>
          <a:lstStyle/>
          <a:p>
            <a:pPr algn="ctr"/>
            <a:r>
              <a:rPr lang="en-US" dirty="0" smtClean="0"/>
              <a:t>Issues in task communication/synchronization</a:t>
            </a:r>
            <a:endParaRPr lang="en-IN" dirty="0"/>
          </a:p>
        </p:txBody>
      </p:sp>
    </p:spTree>
    <p:extLst>
      <p:ext uri="{BB962C8B-B14F-4D97-AF65-F5344CB8AC3E}">
        <p14:creationId xmlns:p14="http://schemas.microsoft.com/office/powerpoint/2010/main" xmlns="" val="3373918853"/>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b="1" dirty="0" smtClean="0"/>
              <a:t>RACING EXAMPLE</a:t>
            </a:r>
            <a:endParaRPr lang="en-IN" b="1" dirty="0"/>
          </a:p>
        </p:txBody>
      </p:sp>
      <p:sp>
        <p:nvSpPr>
          <p:cNvPr id="3" name="Title 2"/>
          <p:cNvSpPr>
            <a:spLocks noGrp="1"/>
          </p:cNvSpPr>
          <p:nvPr>
            <p:ph type="title"/>
          </p:nvPr>
        </p:nvSpPr>
        <p:spPr/>
        <p:txBody>
          <a:bodyPr>
            <a:normAutofit fontScale="90000"/>
          </a:bodyPr>
          <a:lstStyle/>
          <a:p>
            <a:pPr algn="ctr"/>
            <a:r>
              <a:rPr lang="en-US" dirty="0"/>
              <a:t>Issues in task communication/synchronization</a:t>
            </a:r>
            <a:endParaRPr lang="en-IN" dirty="0"/>
          </a:p>
        </p:txBody>
      </p:sp>
      <p:grpSp>
        <p:nvGrpSpPr>
          <p:cNvPr id="4" name="Group 3"/>
          <p:cNvGrpSpPr/>
          <p:nvPr/>
        </p:nvGrpSpPr>
        <p:grpSpPr>
          <a:xfrm>
            <a:off x="212322" y="2530803"/>
            <a:ext cx="8499630" cy="3450806"/>
            <a:chOff x="-108520" y="2151135"/>
            <a:chExt cx="9592309" cy="4070584"/>
          </a:xfrm>
        </p:grpSpPr>
        <p:sp>
          <p:nvSpPr>
            <p:cNvPr id="5" name="Oval 4"/>
            <p:cNvSpPr/>
            <p:nvPr/>
          </p:nvSpPr>
          <p:spPr>
            <a:xfrm>
              <a:off x="-108520" y="2151135"/>
              <a:ext cx="4320481" cy="403244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6" name="Oval 5"/>
            <p:cNvSpPr/>
            <p:nvPr/>
          </p:nvSpPr>
          <p:spPr>
            <a:xfrm>
              <a:off x="5055416" y="2189271"/>
              <a:ext cx="4428373" cy="403244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7" name="TextBox 6"/>
            <p:cNvSpPr txBox="1"/>
            <p:nvPr/>
          </p:nvSpPr>
          <p:spPr>
            <a:xfrm>
              <a:off x="1691680" y="3140968"/>
              <a:ext cx="1731880" cy="435665"/>
            </a:xfrm>
            <a:prstGeom prst="rect">
              <a:avLst/>
            </a:prstGeom>
            <a:noFill/>
          </p:spPr>
          <p:txBody>
            <a:bodyPr wrap="square" rtlCol="0">
              <a:spAutoFit/>
            </a:bodyPr>
            <a:lstStyle/>
            <a:p>
              <a:r>
                <a:rPr lang="en-US" dirty="0" smtClean="0"/>
                <a:t>Process A</a:t>
              </a:r>
              <a:endParaRPr lang="en-IN" dirty="0"/>
            </a:p>
          </p:txBody>
        </p:sp>
        <p:sp>
          <p:nvSpPr>
            <p:cNvPr id="8" name="TextBox 7"/>
            <p:cNvSpPr txBox="1"/>
            <p:nvPr/>
          </p:nvSpPr>
          <p:spPr>
            <a:xfrm>
              <a:off x="6120172" y="3140968"/>
              <a:ext cx="1963638" cy="435665"/>
            </a:xfrm>
            <a:prstGeom prst="rect">
              <a:avLst/>
            </a:prstGeom>
            <a:noFill/>
          </p:spPr>
          <p:txBody>
            <a:bodyPr wrap="square" rtlCol="0">
              <a:spAutoFit/>
            </a:bodyPr>
            <a:lstStyle/>
            <a:p>
              <a:r>
                <a:rPr lang="en-US" dirty="0" smtClean="0"/>
                <a:t>Process B</a:t>
              </a:r>
              <a:endParaRPr lang="en-IN" dirty="0"/>
            </a:p>
          </p:txBody>
        </p:sp>
        <p:sp>
          <p:nvSpPr>
            <p:cNvPr id="9" name="TextBox 8"/>
            <p:cNvSpPr txBox="1"/>
            <p:nvPr/>
          </p:nvSpPr>
          <p:spPr>
            <a:xfrm>
              <a:off x="978496" y="3651498"/>
              <a:ext cx="3384376" cy="399360"/>
            </a:xfrm>
            <a:prstGeom prst="rect">
              <a:avLst/>
            </a:prstGeom>
            <a:noFill/>
          </p:spPr>
          <p:txBody>
            <a:bodyPr wrap="square" rtlCol="0">
              <a:spAutoFit/>
            </a:bodyPr>
            <a:lstStyle/>
            <a:p>
              <a:r>
                <a:rPr lang="en-US" sz="1600" dirty="0" err="1" smtClean="0"/>
                <a:t>Mov</a:t>
              </a:r>
              <a:r>
                <a:rPr lang="en-US" sz="1600" dirty="0" smtClean="0"/>
                <a:t> </a:t>
              </a:r>
              <a:r>
                <a:rPr lang="en-US" sz="1600" dirty="0" err="1" smtClean="0"/>
                <a:t>eax</a:t>
              </a:r>
              <a:r>
                <a:rPr lang="en-US" sz="1600" dirty="0" smtClean="0"/>
                <a:t>, </a:t>
              </a:r>
              <a:r>
                <a:rPr lang="en-US" sz="1600" dirty="0" err="1" smtClean="0"/>
                <a:t>dwordptr</a:t>
              </a:r>
              <a:r>
                <a:rPr lang="en-US" sz="1600" dirty="0" smtClean="0"/>
                <a:t> [ebp-4]</a:t>
              </a:r>
              <a:endParaRPr lang="en-IN" sz="1600" dirty="0"/>
            </a:p>
          </p:txBody>
        </p:sp>
        <p:cxnSp>
          <p:nvCxnSpPr>
            <p:cNvPr id="10" name="Straight Arrow Connector 9"/>
            <p:cNvCxnSpPr/>
            <p:nvPr/>
          </p:nvCxnSpPr>
          <p:spPr>
            <a:xfrm flipV="1">
              <a:off x="1907704" y="4131191"/>
              <a:ext cx="3850332" cy="7883"/>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346526" y="4131191"/>
              <a:ext cx="3384376" cy="980247"/>
            </a:xfrm>
            <a:prstGeom prst="rect">
              <a:avLst/>
            </a:prstGeom>
            <a:noFill/>
          </p:spPr>
          <p:txBody>
            <a:bodyPr wrap="square" rtlCol="0">
              <a:spAutoFit/>
            </a:bodyPr>
            <a:lstStyle/>
            <a:p>
              <a:r>
                <a:rPr lang="en-US" sz="1600" dirty="0" err="1" smtClean="0"/>
                <a:t>Mov</a:t>
              </a:r>
              <a:r>
                <a:rPr lang="en-US" sz="1600" dirty="0" smtClean="0"/>
                <a:t> </a:t>
              </a:r>
              <a:r>
                <a:rPr lang="en-US" sz="1600" dirty="0" err="1" smtClean="0"/>
                <a:t>eax</a:t>
              </a:r>
              <a:r>
                <a:rPr lang="en-US" sz="1600" dirty="0" smtClean="0"/>
                <a:t>, </a:t>
              </a:r>
              <a:r>
                <a:rPr lang="en-US" sz="1600" dirty="0" err="1" smtClean="0"/>
                <a:t>dwordptr</a:t>
              </a:r>
              <a:r>
                <a:rPr lang="en-US" sz="1600" dirty="0" smtClean="0"/>
                <a:t> [ebp-4]</a:t>
              </a:r>
            </a:p>
            <a:p>
              <a:r>
                <a:rPr lang="en-US" sz="1600" dirty="0" smtClean="0"/>
                <a:t>Add eax,1</a:t>
              </a:r>
            </a:p>
            <a:p>
              <a:r>
                <a:rPr lang="en-US" sz="1600" dirty="0" err="1" smtClean="0"/>
                <a:t>Mov</a:t>
              </a:r>
              <a:r>
                <a:rPr lang="en-US" sz="1600" dirty="0" smtClean="0"/>
                <a:t> </a:t>
              </a:r>
              <a:r>
                <a:rPr lang="en-US" sz="1600" dirty="0" err="1" smtClean="0"/>
                <a:t>dword</a:t>
              </a:r>
              <a:r>
                <a:rPr lang="en-US" sz="1600" dirty="0" smtClean="0"/>
                <a:t> </a:t>
              </a:r>
              <a:r>
                <a:rPr lang="en-US" sz="1600" dirty="0" err="1" smtClean="0"/>
                <a:t>ptr</a:t>
              </a:r>
              <a:r>
                <a:rPr lang="en-US" sz="1600" dirty="0"/>
                <a:t> </a:t>
              </a:r>
              <a:r>
                <a:rPr lang="en-US" sz="1600" dirty="0" smtClean="0"/>
                <a:t>[ebp-4], </a:t>
              </a:r>
              <a:r>
                <a:rPr lang="en-US" sz="1600" dirty="0" err="1" smtClean="0"/>
                <a:t>eax</a:t>
              </a:r>
              <a:endParaRPr lang="en-IN" sz="1600" dirty="0"/>
            </a:p>
          </p:txBody>
        </p:sp>
        <p:sp>
          <p:nvSpPr>
            <p:cNvPr id="12" name="TextBox 11"/>
            <p:cNvSpPr txBox="1"/>
            <p:nvPr/>
          </p:nvSpPr>
          <p:spPr>
            <a:xfrm>
              <a:off x="3059832" y="3836164"/>
              <a:ext cx="2304256" cy="369332"/>
            </a:xfrm>
            <a:prstGeom prst="rect">
              <a:avLst/>
            </a:prstGeom>
            <a:noFill/>
          </p:spPr>
          <p:txBody>
            <a:bodyPr wrap="square" rtlCol="0">
              <a:spAutoFit/>
            </a:bodyPr>
            <a:lstStyle/>
            <a:p>
              <a:r>
                <a:rPr lang="en-US" dirty="0" smtClean="0"/>
                <a:t>Context switch</a:t>
              </a:r>
              <a:endParaRPr lang="en-IN" dirty="0"/>
            </a:p>
          </p:txBody>
        </p:sp>
        <p:cxnSp>
          <p:nvCxnSpPr>
            <p:cNvPr id="13" name="Straight Arrow Connector 12"/>
            <p:cNvCxnSpPr/>
            <p:nvPr/>
          </p:nvCxnSpPr>
          <p:spPr>
            <a:xfrm flipH="1" flipV="1">
              <a:off x="2056791" y="5068256"/>
              <a:ext cx="3850332" cy="36004"/>
            </a:xfrm>
            <a:prstGeom prst="straightConnector1">
              <a:avLst/>
            </a:prstGeom>
            <a:ln w="3810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16124" y="5033071"/>
              <a:ext cx="3247256" cy="689803"/>
            </a:xfrm>
            <a:prstGeom prst="rect">
              <a:avLst/>
            </a:prstGeom>
            <a:noFill/>
          </p:spPr>
          <p:txBody>
            <a:bodyPr wrap="square" rtlCol="0">
              <a:spAutoFit/>
            </a:bodyPr>
            <a:lstStyle/>
            <a:p>
              <a:r>
                <a:rPr lang="en-US" sz="1600" dirty="0" smtClean="0"/>
                <a:t>add eax,1</a:t>
              </a:r>
            </a:p>
            <a:p>
              <a:r>
                <a:rPr lang="en-US" sz="1600" dirty="0" err="1" smtClean="0"/>
                <a:t>Mov</a:t>
              </a:r>
              <a:r>
                <a:rPr lang="en-US" sz="1600" dirty="0" smtClean="0"/>
                <a:t> </a:t>
              </a:r>
              <a:r>
                <a:rPr lang="en-US" sz="1600" dirty="0" err="1" smtClean="0"/>
                <a:t>dword</a:t>
              </a:r>
              <a:r>
                <a:rPr lang="en-US" sz="1600" dirty="0" smtClean="0"/>
                <a:t> </a:t>
              </a:r>
              <a:r>
                <a:rPr lang="en-US" sz="1600" dirty="0" err="1" smtClean="0"/>
                <a:t>ptr</a:t>
              </a:r>
              <a:r>
                <a:rPr lang="en-US" sz="1600" dirty="0" smtClean="0"/>
                <a:t> [ebp-4],</a:t>
              </a:r>
              <a:r>
                <a:rPr lang="en-US" sz="1600" dirty="0" err="1" smtClean="0"/>
                <a:t>eax</a:t>
              </a:r>
              <a:endParaRPr lang="en-IN" sz="1600" dirty="0"/>
            </a:p>
          </p:txBody>
        </p:sp>
        <p:sp>
          <p:nvSpPr>
            <p:cNvPr id="15" name="TextBox 14"/>
            <p:cNvSpPr txBox="1"/>
            <p:nvPr/>
          </p:nvSpPr>
          <p:spPr>
            <a:xfrm>
              <a:off x="3423560" y="5042464"/>
              <a:ext cx="2304256" cy="369332"/>
            </a:xfrm>
            <a:prstGeom prst="rect">
              <a:avLst/>
            </a:prstGeom>
            <a:noFill/>
          </p:spPr>
          <p:txBody>
            <a:bodyPr wrap="square" rtlCol="0">
              <a:spAutoFit/>
            </a:bodyPr>
            <a:lstStyle/>
            <a:p>
              <a:r>
                <a:rPr lang="en-US" dirty="0" smtClean="0"/>
                <a:t>Context switch</a:t>
              </a:r>
              <a:endParaRPr lang="en-IN" dirty="0"/>
            </a:p>
          </p:txBody>
        </p:sp>
      </p:grpSp>
    </p:spTree>
    <p:extLst>
      <p:ext uri="{BB962C8B-B14F-4D97-AF65-F5344CB8AC3E}">
        <p14:creationId xmlns:p14="http://schemas.microsoft.com/office/powerpoint/2010/main" xmlns="" val="1465368130"/>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DEADLOCK:</a:t>
            </a:r>
          </a:p>
          <a:p>
            <a:pPr algn="just"/>
            <a:r>
              <a:rPr lang="en-US" dirty="0" smtClean="0"/>
              <a:t>Race condition produces incorrect results whereas deadlocks condition creates a situation where none of the process make any progress in their execution.</a:t>
            </a:r>
          </a:p>
          <a:p>
            <a:pPr algn="just"/>
            <a:endParaRPr lang="en-IN" dirty="0"/>
          </a:p>
        </p:txBody>
      </p:sp>
      <p:sp>
        <p:nvSpPr>
          <p:cNvPr id="3" name="Title 2"/>
          <p:cNvSpPr>
            <a:spLocks noGrp="1"/>
          </p:cNvSpPr>
          <p:nvPr>
            <p:ph type="title"/>
          </p:nvPr>
        </p:nvSpPr>
        <p:spPr/>
        <p:txBody>
          <a:bodyPr>
            <a:normAutofit fontScale="90000"/>
          </a:bodyPr>
          <a:lstStyle/>
          <a:p>
            <a:pPr algn="ctr"/>
            <a:r>
              <a:rPr lang="en-US" dirty="0"/>
              <a:t>Issues in task communication/synchronization</a:t>
            </a:r>
            <a:endParaRPr lang="en-IN" dirty="0"/>
          </a:p>
        </p:txBody>
      </p:sp>
      <p:grpSp>
        <p:nvGrpSpPr>
          <p:cNvPr id="29" name="Group 28"/>
          <p:cNvGrpSpPr/>
          <p:nvPr/>
        </p:nvGrpSpPr>
        <p:grpSpPr>
          <a:xfrm>
            <a:off x="179512" y="4005064"/>
            <a:ext cx="8335359" cy="2528132"/>
            <a:chOff x="179512" y="4005064"/>
            <a:chExt cx="8335359" cy="2528132"/>
          </a:xfrm>
        </p:grpSpPr>
        <p:sp>
          <p:nvSpPr>
            <p:cNvPr id="4" name="Rectangle 3"/>
            <p:cNvSpPr/>
            <p:nvPr/>
          </p:nvSpPr>
          <p:spPr>
            <a:xfrm>
              <a:off x="179512" y="4024335"/>
              <a:ext cx="2736304" cy="79208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Process A</a:t>
              </a:r>
              <a:endParaRPr lang="en-IN" dirty="0">
                <a:solidFill>
                  <a:sysClr val="windowText" lastClr="000000"/>
                </a:solidFill>
              </a:endParaRPr>
            </a:p>
          </p:txBody>
        </p:sp>
        <p:sp>
          <p:nvSpPr>
            <p:cNvPr id="7" name="Rectangle 6"/>
            <p:cNvSpPr/>
            <p:nvPr/>
          </p:nvSpPr>
          <p:spPr>
            <a:xfrm>
              <a:off x="5778567" y="4005064"/>
              <a:ext cx="2736304" cy="79208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Process B</a:t>
              </a:r>
              <a:endParaRPr lang="en-IN" dirty="0">
                <a:solidFill>
                  <a:sysClr val="windowText" lastClr="000000"/>
                </a:solidFill>
              </a:endParaRPr>
            </a:p>
          </p:txBody>
        </p:sp>
        <p:sp>
          <p:nvSpPr>
            <p:cNvPr id="5" name="Rectangle 4"/>
            <p:cNvSpPr/>
            <p:nvPr/>
          </p:nvSpPr>
          <p:spPr>
            <a:xfrm>
              <a:off x="3491880" y="5301208"/>
              <a:ext cx="2016224" cy="360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Resource ‘x’</a:t>
              </a:r>
              <a:endParaRPr lang="en-IN" dirty="0">
                <a:solidFill>
                  <a:sysClr val="windowText" lastClr="000000"/>
                </a:solidFill>
              </a:endParaRPr>
            </a:p>
          </p:txBody>
        </p:sp>
        <p:sp>
          <p:nvSpPr>
            <p:cNvPr id="9" name="Rectangle 8"/>
            <p:cNvSpPr/>
            <p:nvPr/>
          </p:nvSpPr>
          <p:spPr>
            <a:xfrm>
              <a:off x="3496444" y="6093296"/>
              <a:ext cx="2016224" cy="360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Resource ‘y’</a:t>
              </a:r>
              <a:endParaRPr lang="en-IN" dirty="0">
                <a:solidFill>
                  <a:sysClr val="windowText" lastClr="000000"/>
                </a:solidFill>
              </a:endParaRPr>
            </a:p>
          </p:txBody>
        </p:sp>
        <p:cxnSp>
          <p:nvCxnSpPr>
            <p:cNvPr id="10" name="Straight Arrow Connector 9"/>
            <p:cNvCxnSpPr>
              <a:stCxn id="4" idx="2"/>
              <a:endCxn id="5" idx="1"/>
            </p:cNvCxnSpPr>
            <p:nvPr/>
          </p:nvCxnSpPr>
          <p:spPr>
            <a:xfrm>
              <a:off x="1547664" y="4816423"/>
              <a:ext cx="1944216" cy="66480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4" idx="2"/>
              <a:endCxn id="9" idx="1"/>
            </p:cNvCxnSpPr>
            <p:nvPr/>
          </p:nvCxnSpPr>
          <p:spPr>
            <a:xfrm>
              <a:off x="1547664" y="4816423"/>
              <a:ext cx="1948780" cy="145689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7" idx="2"/>
              <a:endCxn id="5" idx="3"/>
            </p:cNvCxnSpPr>
            <p:nvPr/>
          </p:nvCxnSpPr>
          <p:spPr>
            <a:xfrm flipH="1">
              <a:off x="5508104" y="4797152"/>
              <a:ext cx="1638615" cy="684076"/>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7" idx="2"/>
              <a:endCxn id="9" idx="3"/>
            </p:cNvCxnSpPr>
            <p:nvPr/>
          </p:nvCxnSpPr>
          <p:spPr>
            <a:xfrm flipH="1">
              <a:off x="5512668" y="4797152"/>
              <a:ext cx="1634051" cy="147616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rot="18764520">
              <a:off x="5673780" y="5556442"/>
              <a:ext cx="1584176" cy="369332"/>
            </a:xfrm>
            <a:prstGeom prst="rect">
              <a:avLst/>
            </a:prstGeom>
            <a:noFill/>
          </p:spPr>
          <p:txBody>
            <a:bodyPr wrap="square" rtlCol="0">
              <a:spAutoFit/>
            </a:bodyPr>
            <a:lstStyle/>
            <a:p>
              <a:r>
                <a:rPr lang="en-US" dirty="0" smtClean="0"/>
                <a:t>Holds</a:t>
              </a:r>
              <a:endParaRPr lang="en-IN" dirty="0"/>
            </a:p>
          </p:txBody>
        </p:sp>
        <p:sp>
          <p:nvSpPr>
            <p:cNvPr id="19" name="TextBox 18"/>
            <p:cNvSpPr txBox="1"/>
            <p:nvPr/>
          </p:nvSpPr>
          <p:spPr>
            <a:xfrm rot="19824515">
              <a:off x="5377673" y="4742453"/>
              <a:ext cx="1584176" cy="369332"/>
            </a:xfrm>
            <a:prstGeom prst="rect">
              <a:avLst/>
            </a:prstGeom>
            <a:noFill/>
          </p:spPr>
          <p:txBody>
            <a:bodyPr wrap="square" rtlCol="0">
              <a:spAutoFit/>
            </a:bodyPr>
            <a:lstStyle/>
            <a:p>
              <a:r>
                <a:rPr lang="en-US" dirty="0" smtClean="0"/>
                <a:t>Wants  </a:t>
              </a:r>
              <a:endParaRPr lang="en-IN" dirty="0"/>
            </a:p>
          </p:txBody>
        </p:sp>
        <p:sp>
          <p:nvSpPr>
            <p:cNvPr id="26" name="TextBox 25"/>
            <p:cNvSpPr txBox="1"/>
            <p:nvPr/>
          </p:nvSpPr>
          <p:spPr>
            <a:xfrm rot="2247270">
              <a:off x="1498824" y="5518249"/>
              <a:ext cx="1584176" cy="369332"/>
            </a:xfrm>
            <a:prstGeom prst="rect">
              <a:avLst/>
            </a:prstGeom>
            <a:noFill/>
          </p:spPr>
          <p:txBody>
            <a:bodyPr wrap="square" rtlCol="0">
              <a:spAutoFit/>
            </a:bodyPr>
            <a:lstStyle/>
            <a:p>
              <a:r>
                <a:rPr lang="en-US" dirty="0" smtClean="0"/>
                <a:t>Wants  </a:t>
              </a:r>
              <a:endParaRPr lang="en-IN" dirty="0"/>
            </a:p>
          </p:txBody>
        </p:sp>
        <p:sp>
          <p:nvSpPr>
            <p:cNvPr id="27" name="TextBox 26"/>
            <p:cNvSpPr txBox="1"/>
            <p:nvPr/>
          </p:nvSpPr>
          <p:spPr>
            <a:xfrm rot="1261464">
              <a:off x="2304432" y="5099896"/>
              <a:ext cx="1584176" cy="369332"/>
            </a:xfrm>
            <a:prstGeom prst="rect">
              <a:avLst/>
            </a:prstGeom>
            <a:noFill/>
          </p:spPr>
          <p:txBody>
            <a:bodyPr wrap="square" rtlCol="0">
              <a:spAutoFit/>
            </a:bodyPr>
            <a:lstStyle/>
            <a:p>
              <a:r>
                <a:rPr lang="en-US" dirty="0" smtClean="0"/>
                <a:t>Holds </a:t>
              </a:r>
              <a:endParaRPr lang="en-IN" dirty="0"/>
            </a:p>
          </p:txBody>
        </p:sp>
      </p:grpSp>
    </p:spTree>
    <p:extLst>
      <p:ext uri="{BB962C8B-B14F-4D97-AF65-F5344CB8AC3E}">
        <p14:creationId xmlns:p14="http://schemas.microsoft.com/office/powerpoint/2010/main" xmlns="" val="3099608580"/>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The different conditions favoring the deadlock situation are </a:t>
            </a:r>
          </a:p>
          <a:p>
            <a:pPr marL="109728" indent="0" algn="just">
              <a:buNone/>
            </a:pPr>
            <a:r>
              <a:rPr lang="en-US" b="1" dirty="0" smtClean="0"/>
              <a:t>Mutual Exclusion</a:t>
            </a:r>
          </a:p>
          <a:p>
            <a:pPr marL="109728" indent="0" algn="just">
              <a:buNone/>
            </a:pPr>
            <a:r>
              <a:rPr lang="en-US" dirty="0" smtClean="0"/>
              <a:t>Criteria that only one process can hold a resource at a time.</a:t>
            </a:r>
          </a:p>
          <a:p>
            <a:pPr marL="109728" indent="0" algn="just">
              <a:buNone/>
            </a:pPr>
            <a:r>
              <a:rPr lang="en-US" b="1" dirty="0" smtClean="0"/>
              <a:t>Hold and Wait</a:t>
            </a:r>
          </a:p>
          <a:p>
            <a:pPr marL="109728" indent="0" algn="just">
              <a:buNone/>
            </a:pPr>
            <a:r>
              <a:rPr lang="en-US" dirty="0" smtClean="0"/>
              <a:t>Condition in which a process holds a shared resource by acquiring the lock, controlling the shared access and waiting for additional resources held by other processes.</a:t>
            </a:r>
          </a:p>
        </p:txBody>
      </p:sp>
      <p:sp>
        <p:nvSpPr>
          <p:cNvPr id="3" name="Title 2"/>
          <p:cNvSpPr>
            <a:spLocks noGrp="1"/>
          </p:cNvSpPr>
          <p:nvPr>
            <p:ph type="title"/>
          </p:nvPr>
        </p:nvSpPr>
        <p:spPr/>
        <p:txBody>
          <a:bodyPr>
            <a:normAutofit fontScale="90000"/>
          </a:bodyPr>
          <a:lstStyle/>
          <a:p>
            <a:pPr algn="ctr"/>
            <a:r>
              <a:rPr lang="en-US" dirty="0"/>
              <a:t>Issues in task communication/synchronization</a:t>
            </a:r>
            <a:endParaRPr lang="en-IN" dirty="0"/>
          </a:p>
        </p:txBody>
      </p:sp>
    </p:spTree>
    <p:extLst>
      <p:ext uri="{BB962C8B-B14F-4D97-AF65-F5344CB8AC3E}">
        <p14:creationId xmlns:p14="http://schemas.microsoft.com/office/powerpoint/2010/main" xmlns="" val="2805194966"/>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No Resource Preemption</a:t>
            </a:r>
          </a:p>
          <a:p>
            <a:pPr algn="just"/>
            <a:r>
              <a:rPr lang="en-US" dirty="0" smtClean="0"/>
              <a:t>Criteria that OS cannot take back the resource from a process which is currently holding it and the resource can only released voluntarily by the process holding it.</a:t>
            </a:r>
          </a:p>
          <a:p>
            <a:pPr marL="109728" indent="0" algn="just">
              <a:buNone/>
            </a:pPr>
            <a:r>
              <a:rPr lang="en-US" b="1" dirty="0" smtClean="0"/>
              <a:t>Circular Wait</a:t>
            </a:r>
          </a:p>
          <a:p>
            <a:pPr marL="109728" indent="0" algn="just">
              <a:buNone/>
            </a:pPr>
            <a:r>
              <a:rPr lang="en-US" dirty="0" smtClean="0"/>
              <a:t>A process is waiting for a resource which is currently held by another process which is in turn waiting for a resource held by the first process.</a:t>
            </a:r>
            <a:endParaRPr lang="en-IN" dirty="0"/>
          </a:p>
        </p:txBody>
      </p:sp>
      <p:sp>
        <p:nvSpPr>
          <p:cNvPr id="3" name="Title 2"/>
          <p:cNvSpPr>
            <a:spLocks noGrp="1"/>
          </p:cNvSpPr>
          <p:nvPr>
            <p:ph type="title"/>
          </p:nvPr>
        </p:nvSpPr>
        <p:spPr/>
        <p:txBody>
          <a:bodyPr>
            <a:normAutofit fontScale="90000"/>
          </a:bodyPr>
          <a:lstStyle/>
          <a:p>
            <a:pPr algn="ctr"/>
            <a:r>
              <a:rPr lang="en-US" dirty="0"/>
              <a:t>Issues in task communication/synchronization</a:t>
            </a:r>
            <a:endParaRPr lang="en-IN" dirty="0"/>
          </a:p>
        </p:txBody>
      </p:sp>
    </p:spTree>
    <p:extLst>
      <p:ext uri="{BB962C8B-B14F-4D97-AF65-F5344CB8AC3E}">
        <p14:creationId xmlns:p14="http://schemas.microsoft.com/office/powerpoint/2010/main" xmlns="" val="3728265076"/>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DEADLOCK HANDLING</a:t>
            </a:r>
          </a:p>
          <a:p>
            <a:pPr marL="109728" indent="0" algn="just">
              <a:buNone/>
            </a:pPr>
            <a:r>
              <a:rPr lang="en-US" dirty="0" smtClean="0"/>
              <a:t>A smart OS may foresee the deadlock condition and will act accordingly to the situation.</a:t>
            </a:r>
            <a:r>
              <a:rPr lang="en-IN" dirty="0" smtClean="0"/>
              <a:t> The techniques to detect and prevent deadlock conditions are</a:t>
            </a:r>
          </a:p>
          <a:p>
            <a:pPr marL="109728" indent="0" algn="just">
              <a:buNone/>
            </a:pPr>
            <a:r>
              <a:rPr lang="en-US" b="1" dirty="0" smtClean="0"/>
              <a:t>Ignore Deadlocks</a:t>
            </a:r>
          </a:p>
          <a:p>
            <a:pPr marL="109728" indent="0" algn="just">
              <a:buNone/>
            </a:pPr>
            <a:r>
              <a:rPr lang="en-US" dirty="0" smtClean="0"/>
              <a:t>Always assume that the system design is deadlock free.</a:t>
            </a:r>
          </a:p>
          <a:p>
            <a:pPr marL="109728" indent="0" algn="just">
              <a:buNone/>
            </a:pPr>
            <a:endParaRPr lang="en-US" dirty="0" smtClean="0"/>
          </a:p>
        </p:txBody>
      </p:sp>
      <p:sp>
        <p:nvSpPr>
          <p:cNvPr id="3" name="Title 2"/>
          <p:cNvSpPr>
            <a:spLocks noGrp="1"/>
          </p:cNvSpPr>
          <p:nvPr>
            <p:ph type="title"/>
          </p:nvPr>
        </p:nvSpPr>
        <p:spPr/>
        <p:txBody>
          <a:bodyPr>
            <a:normAutofit fontScale="90000"/>
          </a:bodyPr>
          <a:lstStyle/>
          <a:p>
            <a:pPr algn="ctr"/>
            <a:r>
              <a:rPr lang="en-US" dirty="0"/>
              <a:t>Issues in task communication/synchronization</a:t>
            </a:r>
            <a:endParaRPr lang="en-IN" dirty="0"/>
          </a:p>
        </p:txBody>
      </p:sp>
    </p:spTree>
    <p:extLst>
      <p:ext uri="{BB962C8B-B14F-4D97-AF65-F5344CB8AC3E}">
        <p14:creationId xmlns:p14="http://schemas.microsoft.com/office/powerpoint/2010/main" xmlns="" val="4178544390"/>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Detect and Recover</a:t>
            </a:r>
          </a:p>
          <a:p>
            <a:pPr marL="109728" indent="0" algn="just">
              <a:buNone/>
            </a:pPr>
            <a:r>
              <a:rPr lang="en-US" dirty="0" smtClean="0"/>
              <a:t>In this approach the situation where the deadlock has happened is detected and then tries to solve that situation.</a:t>
            </a:r>
          </a:p>
          <a:p>
            <a:pPr marL="109728" indent="0" algn="just">
              <a:buNone/>
            </a:pPr>
            <a:r>
              <a:rPr lang="en-US" dirty="0" smtClean="0"/>
              <a:t>Similar to traffic junction.</a:t>
            </a:r>
          </a:p>
          <a:p>
            <a:pPr marL="109728" indent="0" algn="just">
              <a:buNone/>
            </a:pPr>
            <a:r>
              <a:rPr lang="en-US" dirty="0" smtClean="0"/>
              <a:t>OS keeps a resource graph in their memory, is updated on each resource request and release.</a:t>
            </a:r>
          </a:p>
          <a:p>
            <a:pPr marL="109728" indent="0" algn="just">
              <a:buNone/>
            </a:pPr>
            <a:r>
              <a:rPr lang="en-US" b="1" dirty="0" smtClean="0"/>
              <a:t>Avoid Deadlocks</a:t>
            </a:r>
          </a:p>
          <a:p>
            <a:pPr marL="109728" indent="0" algn="just">
              <a:buNone/>
            </a:pPr>
            <a:r>
              <a:rPr lang="en-US" dirty="0" smtClean="0"/>
              <a:t>Avoided by the careful resource allocation techniques by the OS. Similar to traffic lighting.</a:t>
            </a:r>
          </a:p>
        </p:txBody>
      </p:sp>
      <p:sp>
        <p:nvSpPr>
          <p:cNvPr id="3" name="Title 2"/>
          <p:cNvSpPr>
            <a:spLocks noGrp="1"/>
          </p:cNvSpPr>
          <p:nvPr>
            <p:ph type="title"/>
          </p:nvPr>
        </p:nvSpPr>
        <p:spPr/>
        <p:txBody>
          <a:bodyPr>
            <a:normAutofit fontScale="90000"/>
          </a:bodyPr>
          <a:lstStyle/>
          <a:p>
            <a:pPr algn="ctr"/>
            <a:r>
              <a:rPr lang="en-US" dirty="0"/>
              <a:t>Issues in task communication/synchronization</a:t>
            </a:r>
            <a:endParaRPr lang="en-IN" dirty="0"/>
          </a:p>
        </p:txBody>
      </p:sp>
    </p:spTree>
    <p:extLst>
      <p:ext uri="{BB962C8B-B14F-4D97-AF65-F5344CB8AC3E}">
        <p14:creationId xmlns:p14="http://schemas.microsoft.com/office/powerpoint/2010/main" xmlns="" val="1681263369"/>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10000"/>
          </a:bodyPr>
          <a:lstStyle/>
          <a:p>
            <a:pPr marL="109728" indent="0" algn="just">
              <a:buNone/>
            </a:pPr>
            <a:r>
              <a:rPr lang="en-US" b="1" dirty="0" smtClean="0"/>
              <a:t>Prevent Deadlocks</a:t>
            </a:r>
          </a:p>
          <a:p>
            <a:pPr algn="just"/>
            <a:r>
              <a:rPr lang="en-US" dirty="0" smtClean="0"/>
              <a:t>Prevent the deadlock condition by negating one of the five conditions favoring the deadlock situation.</a:t>
            </a:r>
          </a:p>
          <a:p>
            <a:pPr algn="just"/>
            <a:r>
              <a:rPr lang="en-US" dirty="0" smtClean="0"/>
              <a:t>Ensure that a process does not hold any other resources when it requests a resource. This can be achieved by implementing the following set of rules in allocating resources to processes.</a:t>
            </a:r>
          </a:p>
          <a:p>
            <a:pPr marL="109728" indent="0" algn="just">
              <a:buNone/>
            </a:pPr>
            <a:r>
              <a:rPr lang="en-US" dirty="0" smtClean="0"/>
              <a:t>1. A process must request all its required resource and the resources should be allocated before the process begins its execution.</a:t>
            </a:r>
          </a:p>
          <a:p>
            <a:pPr marL="109728" indent="0" algn="just">
              <a:buNone/>
            </a:pPr>
            <a:r>
              <a:rPr lang="en-US" dirty="0" smtClean="0"/>
              <a:t>2. Grant resource allocation requests from processes only if the process does not hold a resource currently.</a:t>
            </a:r>
            <a:endParaRPr lang="en-IN" dirty="0"/>
          </a:p>
        </p:txBody>
      </p:sp>
      <p:sp>
        <p:nvSpPr>
          <p:cNvPr id="3" name="Title 2"/>
          <p:cNvSpPr>
            <a:spLocks noGrp="1"/>
          </p:cNvSpPr>
          <p:nvPr>
            <p:ph type="title"/>
          </p:nvPr>
        </p:nvSpPr>
        <p:spPr/>
        <p:txBody>
          <a:bodyPr>
            <a:normAutofit fontScale="90000"/>
          </a:bodyPr>
          <a:lstStyle/>
          <a:p>
            <a:pPr algn="ctr"/>
            <a:r>
              <a:rPr lang="en-US" dirty="0"/>
              <a:t>Issues in task communication/synchronization</a:t>
            </a:r>
            <a:endParaRPr lang="en-IN" dirty="0"/>
          </a:p>
        </p:txBody>
      </p:sp>
    </p:spTree>
    <p:extLst>
      <p:ext uri="{BB962C8B-B14F-4D97-AF65-F5344CB8AC3E}">
        <p14:creationId xmlns:p14="http://schemas.microsoft.com/office/powerpoint/2010/main" xmlns="" val="291823139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Deals with managing the secondary storage devices, if any, connected to the system.</a:t>
            </a:r>
          </a:p>
          <a:p>
            <a:pPr algn="just"/>
            <a:r>
              <a:rPr lang="en-US" dirty="0" smtClean="0"/>
              <a:t>In most of the systems, the secondary storage is kept in disks (Hard Disk).</a:t>
            </a:r>
          </a:p>
          <a:p>
            <a:pPr algn="just"/>
            <a:r>
              <a:rPr lang="en-US" dirty="0" smtClean="0"/>
              <a:t>The secondary storage management service of the kernel deals with </a:t>
            </a:r>
          </a:p>
          <a:p>
            <a:pPr lvl="2" algn="just"/>
            <a:r>
              <a:rPr lang="en-US" dirty="0" smtClean="0"/>
              <a:t>Disk storage allocation</a:t>
            </a:r>
          </a:p>
          <a:p>
            <a:pPr lvl="2" algn="just"/>
            <a:r>
              <a:rPr lang="en-US" dirty="0" smtClean="0"/>
              <a:t>Disk scheduling</a:t>
            </a:r>
          </a:p>
          <a:p>
            <a:pPr lvl="2" algn="just"/>
            <a:r>
              <a:rPr lang="en-US" dirty="0" smtClean="0"/>
              <a:t>Free disk space management</a:t>
            </a:r>
          </a:p>
          <a:p>
            <a:pPr algn="just"/>
            <a:endParaRPr lang="en-IN" dirty="0"/>
          </a:p>
        </p:txBody>
      </p:sp>
      <p:sp>
        <p:nvSpPr>
          <p:cNvPr id="3" name="Title 2"/>
          <p:cNvSpPr>
            <a:spLocks noGrp="1"/>
          </p:cNvSpPr>
          <p:nvPr>
            <p:ph type="title"/>
          </p:nvPr>
        </p:nvSpPr>
        <p:spPr/>
        <p:txBody>
          <a:bodyPr>
            <a:normAutofit fontScale="90000"/>
          </a:bodyPr>
          <a:lstStyle/>
          <a:p>
            <a:r>
              <a:rPr lang="en-US" dirty="0" smtClean="0"/>
              <a:t>Secondary Storage Management</a:t>
            </a:r>
            <a:endParaRPr lang="en-IN" dirty="0"/>
          </a:p>
        </p:txBody>
      </p:sp>
    </p:spTree>
    <p:extLst>
      <p:ext uri="{BB962C8B-B14F-4D97-AF65-F5344CB8AC3E}">
        <p14:creationId xmlns:p14="http://schemas.microsoft.com/office/powerpoint/2010/main" xmlns="" val="3850302281"/>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algn="just"/>
            <a:r>
              <a:rPr lang="en-US" dirty="0" smtClean="0"/>
              <a:t>Ensure that resource preemption is possible at operating system level. This can be achieved by implementing the following set of rules in resource allocation and releasing.</a:t>
            </a:r>
          </a:p>
          <a:p>
            <a:pPr marL="109728" indent="0" algn="just">
              <a:buNone/>
            </a:pPr>
            <a:r>
              <a:rPr lang="en-US" dirty="0" smtClean="0"/>
              <a:t>1. Release all the resources currently held by the process if a request made by the process for a new resource is not able to fulfill immediately.</a:t>
            </a:r>
          </a:p>
          <a:p>
            <a:pPr marL="109728" indent="0" algn="just">
              <a:buNone/>
            </a:pPr>
            <a:r>
              <a:rPr lang="en-US" dirty="0" smtClean="0"/>
              <a:t>2. Add the resources which are preempted to a resource list describing the resources which the process requires to complete its execution.</a:t>
            </a:r>
          </a:p>
          <a:p>
            <a:pPr marL="109728" indent="0" algn="just">
              <a:buNone/>
            </a:pPr>
            <a:r>
              <a:rPr lang="en-US" dirty="0" smtClean="0"/>
              <a:t>3. Reschedule the process for execution only when the process gets its old resources and the new resource which is requested by the process.</a:t>
            </a:r>
            <a:endParaRPr lang="en-IN" dirty="0"/>
          </a:p>
        </p:txBody>
      </p:sp>
      <p:sp>
        <p:nvSpPr>
          <p:cNvPr id="3" name="Title 2"/>
          <p:cNvSpPr>
            <a:spLocks noGrp="1"/>
          </p:cNvSpPr>
          <p:nvPr>
            <p:ph type="title"/>
          </p:nvPr>
        </p:nvSpPr>
        <p:spPr/>
        <p:txBody>
          <a:bodyPr>
            <a:normAutofit fontScale="90000"/>
          </a:bodyPr>
          <a:lstStyle/>
          <a:p>
            <a:pPr algn="ctr"/>
            <a:r>
              <a:rPr lang="en-US" dirty="0"/>
              <a:t>Issues in task communication/synchronization</a:t>
            </a:r>
            <a:endParaRPr lang="en-IN" dirty="0"/>
          </a:p>
        </p:txBody>
      </p:sp>
    </p:spTree>
    <p:extLst>
      <p:ext uri="{BB962C8B-B14F-4D97-AF65-F5344CB8AC3E}">
        <p14:creationId xmlns:p14="http://schemas.microsoft.com/office/powerpoint/2010/main" xmlns="" val="1536318551"/>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LIVELOCK</a:t>
            </a:r>
          </a:p>
          <a:p>
            <a:pPr algn="just"/>
            <a:r>
              <a:rPr lang="en-US" dirty="0" smtClean="0"/>
              <a:t>Similar to deadlock condition except that a process in </a:t>
            </a:r>
            <a:r>
              <a:rPr lang="en-US" dirty="0" err="1" smtClean="0"/>
              <a:t>livelock</a:t>
            </a:r>
            <a:r>
              <a:rPr lang="en-US" dirty="0" smtClean="0"/>
              <a:t> condition changes its state with time.</a:t>
            </a:r>
          </a:p>
          <a:p>
            <a:pPr algn="just"/>
            <a:r>
              <a:rPr lang="en-US" dirty="0" smtClean="0"/>
              <a:t>In deadlock condition a process enters into a wait state and waits forever but incase of </a:t>
            </a:r>
            <a:r>
              <a:rPr lang="en-US" dirty="0" err="1" smtClean="0"/>
              <a:t>livelock</a:t>
            </a:r>
            <a:r>
              <a:rPr lang="en-US" dirty="0" smtClean="0"/>
              <a:t> condition a process will always try to do something for execution completion.</a:t>
            </a:r>
          </a:p>
          <a:p>
            <a:pPr algn="just"/>
            <a:r>
              <a:rPr lang="en-US" dirty="0" smtClean="0"/>
              <a:t>Real time example is two people attempting to cross each other in a narrow corridor.</a:t>
            </a:r>
            <a:endParaRPr lang="en-IN" dirty="0"/>
          </a:p>
        </p:txBody>
      </p:sp>
      <p:sp>
        <p:nvSpPr>
          <p:cNvPr id="3" name="Title 2"/>
          <p:cNvSpPr>
            <a:spLocks noGrp="1"/>
          </p:cNvSpPr>
          <p:nvPr>
            <p:ph type="title"/>
          </p:nvPr>
        </p:nvSpPr>
        <p:spPr/>
        <p:txBody>
          <a:bodyPr>
            <a:normAutofit fontScale="90000"/>
          </a:bodyPr>
          <a:lstStyle/>
          <a:p>
            <a:pPr algn="ctr"/>
            <a:r>
              <a:rPr lang="en-US" dirty="0"/>
              <a:t>Issues in task communication/synchronization</a:t>
            </a:r>
            <a:endParaRPr lang="en-IN" dirty="0"/>
          </a:p>
        </p:txBody>
      </p:sp>
    </p:spTree>
    <p:extLst>
      <p:ext uri="{BB962C8B-B14F-4D97-AF65-F5344CB8AC3E}">
        <p14:creationId xmlns:p14="http://schemas.microsoft.com/office/powerpoint/2010/main" xmlns="" val="2365419472"/>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The Dining Philosopher’s problem</a:t>
            </a:r>
            <a:endParaRPr lang="en-IN" dirty="0"/>
          </a:p>
        </p:txBody>
      </p:sp>
      <p:sp>
        <p:nvSpPr>
          <p:cNvPr id="6" name="Content Placeholder 5"/>
          <p:cNvSpPr>
            <a:spLocks noGrp="1"/>
          </p:cNvSpPr>
          <p:nvPr>
            <p:ph idx="1"/>
          </p:nvPr>
        </p:nvSpPr>
        <p:spPr/>
        <p:txBody>
          <a:bodyPr/>
          <a:lstStyle/>
          <a:p>
            <a:pPr algn="just"/>
            <a:r>
              <a:rPr lang="en-US" dirty="0" smtClean="0"/>
              <a:t>Five philosopher are sitting around a round table, involved in eating and brainstorming.</a:t>
            </a:r>
          </a:p>
          <a:p>
            <a:pPr algn="just"/>
            <a:r>
              <a:rPr lang="en-US" dirty="0" smtClean="0"/>
              <a:t>At any point of time each person involves in either eating, hungry or brainstorming.</a:t>
            </a:r>
          </a:p>
          <a:p>
            <a:pPr algn="just"/>
            <a:endParaRPr lang="en-IN" dirty="0"/>
          </a:p>
        </p:txBody>
      </p:sp>
      <p:pic>
        <p:nvPicPr>
          <p:cNvPr id="4" name="Picture 2" descr="C:\Users\Malli\Desktop\ERTOS\90NW211h0WXSg2fP0HR5T1LJ.jpg"/>
          <p:cNvPicPr>
            <a:picLocks noChangeAspect="1" noChangeArrowheads="1"/>
          </p:cNvPicPr>
          <p:nvPr/>
        </p:nvPicPr>
        <p:blipFill>
          <a:blip r:embed="rId2" cstate="print">
            <a:extLst>
              <a:ext uri="{BEBA8EAE-BF5A-486C-A8C5-ECC9F3942E4B}">
                <a14:imgProps xmlns:a14="http://schemas.microsoft.com/office/drawing/2010/main" xmlns="">
                  <a14:imgLayer r:embed="rId3">
                    <a14:imgEffect>
                      <a14:sharpenSoften amount="85000"/>
                    </a14:imgEffect>
                    <a14:imgEffect>
                      <a14:brightnessContrast bright="-40000" contrast="40000"/>
                    </a14:imgEffect>
                  </a14:imgLayer>
                </a14:imgProps>
              </a:ext>
              <a:ext uri="{28A0092B-C50C-407E-A947-70E740481C1C}">
                <a14:useLocalDpi xmlns:a14="http://schemas.microsoft.com/office/drawing/2010/main" xmlns="" val="0"/>
              </a:ext>
            </a:extLst>
          </a:blip>
          <a:stretch>
            <a:fillRect/>
          </a:stretch>
        </p:blipFill>
        <p:spPr>
          <a:xfrm>
            <a:off x="2267744" y="3501008"/>
            <a:ext cx="4386130" cy="3323748"/>
          </a:xfrm>
          <a:prstGeom prst="rect">
            <a:avLst/>
          </a:prstGeom>
        </p:spPr>
      </p:pic>
    </p:spTree>
    <p:extLst>
      <p:ext uri="{BB962C8B-B14F-4D97-AF65-F5344CB8AC3E}">
        <p14:creationId xmlns:p14="http://schemas.microsoft.com/office/powerpoint/2010/main" xmlns="" val="1960236954"/>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The Dining Philosopher’s problem</a:t>
            </a:r>
            <a:endParaRPr lang="en-IN" dirty="0"/>
          </a:p>
        </p:txBody>
      </p:sp>
      <p:sp>
        <p:nvSpPr>
          <p:cNvPr id="2" name="Content Placeholder 1"/>
          <p:cNvSpPr>
            <a:spLocks noGrp="1"/>
          </p:cNvSpPr>
          <p:nvPr>
            <p:ph idx="1"/>
          </p:nvPr>
        </p:nvSpPr>
        <p:spPr/>
        <p:txBody>
          <a:bodyPr/>
          <a:lstStyle/>
          <a:p>
            <a:pPr algn="just"/>
            <a:r>
              <a:rPr lang="en-US" dirty="0" smtClean="0"/>
              <a:t>For eating each philosopher requires 2 forks, but there are only five forks present on table and they are arranged in a fashion one fork between two philosophers.</a:t>
            </a:r>
          </a:p>
          <a:p>
            <a:pPr algn="just"/>
            <a:r>
              <a:rPr lang="en-US" dirty="0" smtClean="0"/>
              <a:t>Philosopher can use the forks on his/her immediate left and right, that too in the order pickup left fork first and then the right fork.</a:t>
            </a:r>
          </a:p>
          <a:p>
            <a:pPr algn="just"/>
            <a:endParaRPr lang="en-US" dirty="0" smtClean="0"/>
          </a:p>
        </p:txBody>
      </p:sp>
    </p:spTree>
    <p:extLst>
      <p:ext uri="{BB962C8B-B14F-4D97-AF65-F5344CB8AC3E}">
        <p14:creationId xmlns:p14="http://schemas.microsoft.com/office/powerpoint/2010/main" xmlns="" val="592012506"/>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Lets analyze the various scenarios that may occur in this situation.</a:t>
            </a:r>
          </a:p>
          <a:p>
            <a:pPr marL="109728" indent="0" algn="just">
              <a:buNone/>
            </a:pPr>
            <a:r>
              <a:rPr lang="en-US" b="1" dirty="0" smtClean="0"/>
              <a:t>Scenario1:</a:t>
            </a:r>
          </a:p>
          <a:p>
            <a:pPr algn="just"/>
            <a:r>
              <a:rPr lang="en-US" dirty="0" smtClean="0"/>
              <a:t>All the philosophers involve in brainstorming together and try to eat together. All the philosophers picks up the left fork and is unable to proceed since two forks are required for eating.</a:t>
            </a:r>
          </a:p>
          <a:p>
            <a:pPr algn="just"/>
            <a:r>
              <a:rPr lang="en-US" dirty="0" smtClean="0"/>
              <a:t>Philosopher1 thinks that philosopher2 sitting to the right of him/her will put the fork down and waits for it.</a:t>
            </a:r>
          </a:p>
          <a:p>
            <a:pPr algn="just"/>
            <a:endParaRPr lang="en-IN" b="1" dirty="0"/>
          </a:p>
        </p:txBody>
      </p:sp>
      <p:sp>
        <p:nvSpPr>
          <p:cNvPr id="3" name="Title 2"/>
          <p:cNvSpPr>
            <a:spLocks noGrp="1"/>
          </p:cNvSpPr>
          <p:nvPr>
            <p:ph type="title"/>
          </p:nvPr>
        </p:nvSpPr>
        <p:spPr/>
        <p:txBody>
          <a:bodyPr>
            <a:normAutofit fontScale="90000"/>
          </a:bodyPr>
          <a:lstStyle/>
          <a:p>
            <a:r>
              <a:rPr lang="en-US" dirty="0"/>
              <a:t>The Dining Philosopher’s problem</a:t>
            </a:r>
            <a:endParaRPr lang="en-IN" dirty="0"/>
          </a:p>
        </p:txBody>
      </p:sp>
      <p:pic>
        <p:nvPicPr>
          <p:cNvPr id="2050" name="Picture 2" descr="C:\Users\Malli\Desktop\ERTOS\scenario1.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79512" y="770312"/>
            <a:ext cx="8908046" cy="607398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1385416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1000"/>
                                        <p:tgtEl>
                                          <p:spTgt spid="2050"/>
                                        </p:tgtEl>
                                      </p:cBhvr>
                                    </p:animEffect>
                                    <p:anim calcmode="lin" valueType="num">
                                      <p:cBhvr>
                                        <p:cTn id="8" dur="1000" fill="hold"/>
                                        <p:tgtEl>
                                          <p:spTgt spid="2050"/>
                                        </p:tgtEl>
                                        <p:attrNameLst>
                                          <p:attrName>ppt_x</p:attrName>
                                        </p:attrNameLst>
                                      </p:cBhvr>
                                      <p:tavLst>
                                        <p:tav tm="0">
                                          <p:val>
                                            <p:strVal val="#ppt_x"/>
                                          </p:val>
                                        </p:tav>
                                        <p:tav tm="100000">
                                          <p:val>
                                            <p:strVal val="#ppt_x"/>
                                          </p:val>
                                        </p:tav>
                                      </p:tavLst>
                                    </p:anim>
                                    <p:anim calcmode="lin" valueType="num">
                                      <p:cBhvr>
                                        <p:cTn id="9"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algn="just"/>
            <a:r>
              <a:rPr lang="en-US" dirty="0" smtClean="0"/>
              <a:t>This situation forms circular chain of un-granted requests.</a:t>
            </a:r>
            <a:r>
              <a:rPr lang="en-IN" dirty="0"/>
              <a:t> </a:t>
            </a:r>
            <a:r>
              <a:rPr lang="en-IN" dirty="0" smtClean="0"/>
              <a:t>They will not make any progress in eating and results in </a:t>
            </a:r>
            <a:r>
              <a:rPr lang="en-IN" i="1" dirty="0" smtClean="0"/>
              <a:t>‘starvation’</a:t>
            </a:r>
            <a:r>
              <a:rPr lang="en-IN" dirty="0"/>
              <a:t> </a:t>
            </a:r>
            <a:r>
              <a:rPr lang="en-IN" dirty="0" smtClean="0"/>
              <a:t>of the philosophers and </a:t>
            </a:r>
            <a:r>
              <a:rPr lang="en-IN" i="1" dirty="0" smtClean="0"/>
              <a:t>‘deadlock’.</a:t>
            </a:r>
          </a:p>
          <a:p>
            <a:pPr marL="109728" indent="0" algn="just">
              <a:buNone/>
            </a:pPr>
            <a:r>
              <a:rPr lang="en-US" b="1" dirty="0" smtClean="0"/>
              <a:t>Scenario2:</a:t>
            </a:r>
          </a:p>
          <a:p>
            <a:pPr algn="just"/>
            <a:r>
              <a:rPr lang="en-US" dirty="0" smtClean="0"/>
              <a:t>All the philosophers start brainstorming together, one of the philosopher is hungry and he/she picks up the left fork.</a:t>
            </a:r>
          </a:p>
          <a:p>
            <a:pPr algn="just"/>
            <a:r>
              <a:rPr lang="en-US" dirty="0" smtClean="0"/>
              <a:t>When the philosopher is about to pick the right fork, the philosopher sitting to his right also become hungry and tries to grab the left fork which is the right fork of his neighboring philosopher who is trying to lift it, resulting in a ‘</a:t>
            </a:r>
            <a:r>
              <a:rPr lang="en-US" i="1" dirty="0" smtClean="0"/>
              <a:t>Race condition’.</a:t>
            </a:r>
            <a:r>
              <a:rPr lang="en-US" dirty="0" smtClean="0"/>
              <a:t> </a:t>
            </a:r>
          </a:p>
        </p:txBody>
      </p:sp>
      <p:sp>
        <p:nvSpPr>
          <p:cNvPr id="3" name="Title 2"/>
          <p:cNvSpPr>
            <a:spLocks noGrp="1"/>
          </p:cNvSpPr>
          <p:nvPr>
            <p:ph type="title"/>
          </p:nvPr>
        </p:nvSpPr>
        <p:spPr/>
        <p:txBody>
          <a:bodyPr>
            <a:normAutofit fontScale="90000"/>
          </a:bodyPr>
          <a:lstStyle/>
          <a:p>
            <a:r>
              <a:rPr lang="en-US" dirty="0"/>
              <a:t>The Dining Philosopher’s problem</a:t>
            </a:r>
            <a:endParaRPr lang="en-IN" dirty="0"/>
          </a:p>
        </p:txBody>
      </p:sp>
      <p:pic>
        <p:nvPicPr>
          <p:cNvPr id="3074" name="Picture 2" descr="C:\Users\Malli\Desktop\ERTOS\scenario2.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314053" y="548680"/>
            <a:ext cx="8650435" cy="6287301"/>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166339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1000"/>
                                        <p:tgtEl>
                                          <p:spTgt spid="3074"/>
                                        </p:tgtEl>
                                      </p:cBhvr>
                                    </p:animEffect>
                                    <p:anim calcmode="lin" valueType="num">
                                      <p:cBhvr>
                                        <p:cTn id="8" dur="1000" fill="hold"/>
                                        <p:tgtEl>
                                          <p:spTgt spid="3074"/>
                                        </p:tgtEl>
                                        <p:attrNameLst>
                                          <p:attrName>ppt_x</p:attrName>
                                        </p:attrNameLst>
                                      </p:cBhvr>
                                      <p:tavLst>
                                        <p:tav tm="0">
                                          <p:val>
                                            <p:strVal val="#ppt_x"/>
                                          </p:val>
                                        </p:tav>
                                        <p:tav tm="100000">
                                          <p:val>
                                            <p:strVal val="#ppt_x"/>
                                          </p:val>
                                        </p:tav>
                                      </p:tavLst>
                                    </p:anim>
                                    <p:anim calcmode="lin" valueType="num">
                                      <p:cBhvr>
                                        <p:cTn id="9"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marL="109728" indent="0" algn="just">
              <a:buNone/>
            </a:pPr>
            <a:r>
              <a:rPr lang="en-US" b="1" dirty="0" smtClean="0"/>
              <a:t>Scenario3:</a:t>
            </a:r>
          </a:p>
          <a:p>
            <a:pPr algn="just"/>
            <a:r>
              <a:rPr lang="en-US" dirty="0" smtClean="0"/>
              <a:t>All the philosophers involve in brainstorming together and try to eat together.</a:t>
            </a:r>
            <a:r>
              <a:rPr lang="en-IN" dirty="0" smtClean="0"/>
              <a:t> Each philosopher picks up the left fork and is unable to proceed.</a:t>
            </a:r>
          </a:p>
          <a:p>
            <a:pPr algn="just"/>
            <a:r>
              <a:rPr lang="en-US" dirty="0" smtClean="0"/>
              <a:t>Each of them anticipates that the adjacently sitting philosopher will put his/her fork down and waits for a fixed duration and after this puts the fork down. </a:t>
            </a:r>
          </a:p>
          <a:p>
            <a:pPr algn="just"/>
            <a:r>
              <a:rPr lang="en-US" dirty="0" smtClean="0"/>
              <a:t>Since all the philosophers try to lift the fork at the same time, none of them will be able to get two forks. </a:t>
            </a:r>
          </a:p>
          <a:p>
            <a:pPr algn="just"/>
            <a:r>
              <a:rPr lang="en-US" dirty="0" smtClean="0"/>
              <a:t>Leads to </a:t>
            </a:r>
            <a:r>
              <a:rPr lang="en-US" dirty="0" err="1" smtClean="0"/>
              <a:t>Livelock</a:t>
            </a:r>
            <a:r>
              <a:rPr lang="en-US" dirty="0" smtClean="0"/>
              <a:t> and starvation condition.</a:t>
            </a:r>
            <a:endParaRPr lang="en-IN" dirty="0" smtClean="0"/>
          </a:p>
        </p:txBody>
      </p:sp>
      <p:sp>
        <p:nvSpPr>
          <p:cNvPr id="3" name="Title 2"/>
          <p:cNvSpPr>
            <a:spLocks noGrp="1"/>
          </p:cNvSpPr>
          <p:nvPr>
            <p:ph type="title"/>
          </p:nvPr>
        </p:nvSpPr>
        <p:spPr/>
        <p:txBody>
          <a:bodyPr>
            <a:normAutofit fontScale="90000"/>
          </a:bodyPr>
          <a:lstStyle/>
          <a:p>
            <a:r>
              <a:rPr lang="en-US" dirty="0"/>
              <a:t>The Dining Philosopher’s problem</a:t>
            </a:r>
            <a:endParaRPr lang="en-IN" dirty="0"/>
          </a:p>
        </p:txBody>
      </p:sp>
      <p:pic>
        <p:nvPicPr>
          <p:cNvPr id="4098" name="Picture 2" descr="C:\Users\Malli\Desktop\ERTOS\scenario3.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179512" y="1052737"/>
            <a:ext cx="8784976" cy="5805264"/>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450724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fade">
                                      <p:cBhvr>
                                        <p:cTn id="7" dur="1000"/>
                                        <p:tgtEl>
                                          <p:spTgt spid="4098"/>
                                        </p:tgtEl>
                                      </p:cBhvr>
                                    </p:animEffect>
                                    <p:anim calcmode="lin" valueType="num">
                                      <p:cBhvr>
                                        <p:cTn id="8" dur="1000" fill="hold"/>
                                        <p:tgtEl>
                                          <p:spTgt spid="4098"/>
                                        </p:tgtEl>
                                        <p:attrNameLst>
                                          <p:attrName>ppt_x</p:attrName>
                                        </p:attrNameLst>
                                      </p:cBhvr>
                                      <p:tavLst>
                                        <p:tav tm="0">
                                          <p:val>
                                            <p:strVal val="#ppt_x"/>
                                          </p:val>
                                        </p:tav>
                                        <p:tav tm="100000">
                                          <p:val>
                                            <p:strVal val="#ppt_x"/>
                                          </p:val>
                                        </p:tav>
                                      </p:tavLst>
                                    </p:anim>
                                    <p:anim calcmode="lin" valueType="num">
                                      <p:cBhvr>
                                        <p:cTn id="9" dur="1000" fill="hold"/>
                                        <p:tgtEl>
                                          <p:spTgt spid="40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109728" indent="0" algn="just">
              <a:buNone/>
            </a:pPr>
            <a:r>
              <a:rPr lang="en-US" b="1" dirty="0" smtClean="0"/>
              <a:t>Solution:</a:t>
            </a:r>
          </a:p>
          <a:p>
            <a:pPr algn="just"/>
            <a:r>
              <a:rPr lang="en-US" dirty="0" smtClean="0"/>
              <a:t>The situation can be handled in many ways by allocating the forks in different allocation techniques including round robin allocation, FIFO allocation, etc.</a:t>
            </a:r>
          </a:p>
          <a:p>
            <a:pPr algn="just"/>
            <a:r>
              <a:rPr lang="en-US" dirty="0" smtClean="0"/>
              <a:t>One of the solution is that</a:t>
            </a:r>
          </a:p>
          <a:p>
            <a:pPr marL="681228" indent="-571500" algn="just">
              <a:buAutoNum type="romanLcParenBoth"/>
            </a:pPr>
            <a:r>
              <a:rPr lang="en-US" dirty="0" smtClean="0"/>
              <a:t>Imposing rules in accessing the forks by philosophers, like: The philosophers should put down the fork he/she already have in hand after waiting for a fixed duration for the second fork and should wait for fixed time before making the next attempt.</a:t>
            </a:r>
          </a:p>
          <a:p>
            <a:pPr marL="109728" indent="0" algn="just">
              <a:buNone/>
            </a:pPr>
            <a:r>
              <a:rPr lang="en-US" dirty="0" smtClean="0"/>
              <a:t>This solution works fine to some extent, but if all the philosophers try to lift the forks at the same time, a </a:t>
            </a:r>
            <a:r>
              <a:rPr lang="en-US" dirty="0" err="1" smtClean="0"/>
              <a:t>livelock</a:t>
            </a:r>
            <a:r>
              <a:rPr lang="en-US" dirty="0" smtClean="0"/>
              <a:t> situation is resulted.</a:t>
            </a:r>
            <a:endParaRPr lang="en-IN" dirty="0"/>
          </a:p>
        </p:txBody>
      </p:sp>
      <p:sp>
        <p:nvSpPr>
          <p:cNvPr id="3" name="Title 2"/>
          <p:cNvSpPr>
            <a:spLocks noGrp="1"/>
          </p:cNvSpPr>
          <p:nvPr>
            <p:ph type="title"/>
          </p:nvPr>
        </p:nvSpPr>
        <p:spPr/>
        <p:txBody>
          <a:bodyPr>
            <a:normAutofit fontScale="90000"/>
          </a:bodyPr>
          <a:lstStyle/>
          <a:p>
            <a:r>
              <a:rPr lang="en-US" dirty="0"/>
              <a:t>The Dining Philosopher’s problem</a:t>
            </a:r>
            <a:endParaRPr lang="en-IN" dirty="0"/>
          </a:p>
        </p:txBody>
      </p:sp>
    </p:spTree>
    <p:extLst>
      <p:ext uri="{BB962C8B-B14F-4D97-AF65-F5344CB8AC3E}">
        <p14:creationId xmlns:p14="http://schemas.microsoft.com/office/powerpoint/2010/main" xmlns="" val="3017547970"/>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10000"/>
          </a:bodyPr>
          <a:lstStyle/>
          <a:p>
            <a:pPr algn="just"/>
            <a:r>
              <a:rPr lang="en-US" dirty="0" smtClean="0"/>
              <a:t>Another solution which gives maximum concurrency that can be thought of is each philosopher acquires a semaphore(</a:t>
            </a:r>
            <a:r>
              <a:rPr lang="en-US" dirty="0" err="1" smtClean="0"/>
              <a:t>mutex</a:t>
            </a:r>
            <a:r>
              <a:rPr lang="en-US" dirty="0" smtClean="0"/>
              <a:t>) before picking up any fork.</a:t>
            </a:r>
          </a:p>
          <a:p>
            <a:pPr algn="just"/>
            <a:r>
              <a:rPr lang="en-US" dirty="0" smtClean="0"/>
              <a:t>When a philosopher feels hungry he/she checks whether the philosopher sitting next to him is holding a fork, by checking the state of the associated semaphore.</a:t>
            </a:r>
          </a:p>
          <a:p>
            <a:pPr algn="just"/>
            <a:r>
              <a:rPr lang="en-US" dirty="0" smtClean="0"/>
              <a:t>If the forks are in use by neighboring philosophers, the philosopher waits till the forks are available. A philosopher when finished eating puts the forks down and informs the philosophers sitting to his/her left and right, who are hungry, by signaling the semaphores associated with forks. </a:t>
            </a:r>
          </a:p>
          <a:p>
            <a:pPr algn="just"/>
            <a:endParaRPr lang="en-IN" dirty="0"/>
          </a:p>
        </p:txBody>
      </p:sp>
      <p:sp>
        <p:nvSpPr>
          <p:cNvPr id="3" name="Title 2"/>
          <p:cNvSpPr>
            <a:spLocks noGrp="1"/>
          </p:cNvSpPr>
          <p:nvPr>
            <p:ph type="title"/>
          </p:nvPr>
        </p:nvSpPr>
        <p:spPr/>
        <p:txBody>
          <a:bodyPr>
            <a:normAutofit fontScale="90000"/>
          </a:bodyPr>
          <a:lstStyle/>
          <a:p>
            <a:r>
              <a:rPr lang="en-US" dirty="0"/>
              <a:t>The Dining Philosopher’s problem</a:t>
            </a:r>
            <a:endParaRPr lang="en-IN" dirty="0"/>
          </a:p>
        </p:txBody>
      </p:sp>
    </p:spTree>
    <p:extLst>
      <p:ext uri="{BB962C8B-B14F-4D97-AF65-F5344CB8AC3E}">
        <p14:creationId xmlns:p14="http://schemas.microsoft.com/office/powerpoint/2010/main" xmlns="" val="329977666"/>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algn="just"/>
            <a:r>
              <a:rPr lang="en-US" dirty="0" smtClean="0"/>
              <a:t>Is a common data sharing problem where two processes concurrently access a shared buffer with fixed size.</a:t>
            </a:r>
          </a:p>
          <a:p>
            <a:pPr algn="just"/>
            <a:r>
              <a:rPr lang="en-US" dirty="0" smtClean="0"/>
              <a:t>A thread/process which produces data is called ‘</a:t>
            </a:r>
            <a:r>
              <a:rPr lang="en-US" i="1" dirty="0" smtClean="0"/>
              <a:t>Producer thread/process’</a:t>
            </a:r>
            <a:r>
              <a:rPr lang="en-US" dirty="0" smtClean="0"/>
              <a:t> and a thread/process which consumes the data is called </a:t>
            </a:r>
            <a:r>
              <a:rPr lang="en-US" i="1" dirty="0" smtClean="0"/>
              <a:t>‘Consumer thread/process’.</a:t>
            </a:r>
            <a:endParaRPr lang="en-US" dirty="0" smtClean="0"/>
          </a:p>
          <a:p>
            <a:pPr algn="just"/>
            <a:r>
              <a:rPr lang="en-US" dirty="0" smtClean="0"/>
              <a:t>Imagine a situation where producer keeps on producing data and puts it into the buffer and the consumer thread keeps on consuming the data from buffer and there is no synchronization between the two.</a:t>
            </a:r>
            <a:endParaRPr lang="en-IN" dirty="0"/>
          </a:p>
        </p:txBody>
      </p:sp>
      <p:sp>
        <p:nvSpPr>
          <p:cNvPr id="3" name="Title 2"/>
          <p:cNvSpPr>
            <a:spLocks noGrp="1"/>
          </p:cNvSpPr>
          <p:nvPr>
            <p:ph type="title"/>
          </p:nvPr>
        </p:nvSpPr>
        <p:spPr/>
        <p:txBody>
          <a:bodyPr>
            <a:normAutofit fontScale="90000"/>
          </a:bodyPr>
          <a:lstStyle/>
          <a:p>
            <a:pPr algn="ctr"/>
            <a:r>
              <a:rPr lang="en-US" dirty="0" smtClean="0"/>
              <a:t>Producer-consumer/Bounded Buffer Problem</a:t>
            </a:r>
            <a:endParaRPr lang="en-IN" dirty="0"/>
          </a:p>
        </p:txBody>
      </p:sp>
    </p:spTree>
    <p:extLst>
      <p:ext uri="{BB962C8B-B14F-4D97-AF65-F5344CB8AC3E}">
        <p14:creationId xmlns:p14="http://schemas.microsoft.com/office/powerpoint/2010/main" xmlns="" val="13241368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To support multiple users with different levels of access permissions.</a:t>
            </a:r>
          </a:p>
          <a:p>
            <a:pPr algn="just"/>
            <a:r>
              <a:rPr lang="en-US" dirty="0" smtClean="0"/>
              <a:t>Main motto is to restrict the access to the unauthorized persons.</a:t>
            </a:r>
          </a:p>
          <a:p>
            <a:pPr algn="just"/>
            <a:r>
              <a:rPr lang="en-US" dirty="0" smtClean="0"/>
              <a:t>In multiuser supported operating systems, one user cannot access or modify the data of other user.</a:t>
            </a:r>
          </a:p>
          <a:p>
            <a:pPr algn="just"/>
            <a:r>
              <a:rPr lang="en-US" dirty="0" smtClean="0"/>
              <a:t>Some applications may not be granted with permission to make use of some of the kernel system resources.</a:t>
            </a:r>
            <a:endParaRPr lang="en-IN" dirty="0"/>
          </a:p>
        </p:txBody>
      </p:sp>
      <p:sp>
        <p:nvSpPr>
          <p:cNvPr id="3" name="Title 2"/>
          <p:cNvSpPr>
            <a:spLocks noGrp="1"/>
          </p:cNvSpPr>
          <p:nvPr>
            <p:ph type="title"/>
          </p:nvPr>
        </p:nvSpPr>
        <p:spPr/>
        <p:txBody>
          <a:bodyPr/>
          <a:lstStyle/>
          <a:p>
            <a:r>
              <a:rPr lang="en-US" dirty="0" smtClean="0"/>
              <a:t>Protection systems</a:t>
            </a:r>
            <a:endParaRPr lang="en-IN" dirty="0"/>
          </a:p>
        </p:txBody>
      </p:sp>
    </p:spTree>
    <p:extLst>
      <p:ext uri="{BB962C8B-B14F-4D97-AF65-F5344CB8AC3E}">
        <p14:creationId xmlns:p14="http://schemas.microsoft.com/office/powerpoint/2010/main" xmlns="" val="3917090439"/>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lgn="just"/>
            <a:r>
              <a:rPr lang="en-US" dirty="0" smtClean="0"/>
              <a:t>There may be chances where the producer produces data at a faster rate than the rate at which it is consumed by the consumer, this will lead to ‘</a:t>
            </a:r>
            <a:r>
              <a:rPr lang="en-US" i="1" dirty="0" smtClean="0"/>
              <a:t>buffer overrun</a:t>
            </a:r>
            <a:r>
              <a:rPr lang="en-US" dirty="0" smtClean="0"/>
              <a:t>’.</a:t>
            </a:r>
          </a:p>
          <a:p>
            <a:pPr algn="just"/>
            <a:r>
              <a:rPr lang="en-US" dirty="0" smtClean="0"/>
              <a:t>If the consumer tries to consume the data at a faster rate than the rate at which it is produced by the producer, will lead to ‘</a:t>
            </a:r>
            <a:r>
              <a:rPr lang="en-US" i="1" dirty="0" smtClean="0"/>
              <a:t>buffer under-run</a:t>
            </a:r>
            <a:r>
              <a:rPr lang="en-US" dirty="0" smtClean="0"/>
              <a:t>’.</a:t>
            </a:r>
          </a:p>
          <a:p>
            <a:pPr algn="just"/>
            <a:r>
              <a:rPr lang="en-US" dirty="0" smtClean="0"/>
              <a:t>Both these conditions lead to inaccurate data and data loss.</a:t>
            </a:r>
          </a:p>
          <a:p>
            <a:pPr algn="just"/>
            <a:r>
              <a:rPr lang="en-US" dirty="0" smtClean="0"/>
              <a:t>Solution to this problem is the ‘</a:t>
            </a:r>
            <a:r>
              <a:rPr lang="en-US" i="1" dirty="0" smtClean="0"/>
              <a:t>sleep and wakeup’</a:t>
            </a:r>
            <a:r>
              <a:rPr lang="en-US" dirty="0" smtClean="0"/>
              <a:t>.</a:t>
            </a:r>
          </a:p>
        </p:txBody>
      </p:sp>
      <p:sp>
        <p:nvSpPr>
          <p:cNvPr id="3" name="Title 2"/>
          <p:cNvSpPr>
            <a:spLocks noGrp="1"/>
          </p:cNvSpPr>
          <p:nvPr>
            <p:ph type="title"/>
          </p:nvPr>
        </p:nvSpPr>
        <p:spPr/>
        <p:txBody>
          <a:bodyPr>
            <a:normAutofit fontScale="90000"/>
          </a:bodyPr>
          <a:lstStyle/>
          <a:p>
            <a:pPr algn="ctr"/>
            <a:r>
              <a:rPr lang="en-US" dirty="0"/>
              <a:t>Producer-consumer/Bounded Buffer Problem</a:t>
            </a:r>
            <a:endParaRPr lang="en-IN" dirty="0"/>
          </a:p>
        </p:txBody>
      </p:sp>
    </p:spTree>
    <p:extLst>
      <p:ext uri="{BB962C8B-B14F-4D97-AF65-F5344CB8AC3E}">
        <p14:creationId xmlns:p14="http://schemas.microsoft.com/office/powerpoint/2010/main" xmlns="" val="52167937"/>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algn="just"/>
            <a:r>
              <a:rPr lang="en-US" dirty="0" smtClean="0"/>
              <a:t>Is a common issue observed in processes trying to compete each other for limited shared resources.</a:t>
            </a:r>
          </a:p>
          <a:p>
            <a:pPr algn="just"/>
            <a:r>
              <a:rPr lang="en-US" dirty="0" smtClean="0"/>
              <a:t>Multiple processes trying to read and write shared data concurrently.</a:t>
            </a:r>
          </a:p>
          <a:p>
            <a:pPr algn="just"/>
            <a:r>
              <a:rPr lang="en-US" dirty="0" smtClean="0"/>
              <a:t>Typical example is banking system where one process tries to read the account details while the other processes try to update the available balance available for that account.</a:t>
            </a:r>
          </a:p>
          <a:p>
            <a:pPr algn="just"/>
            <a:r>
              <a:rPr lang="en-US" dirty="0" smtClean="0"/>
              <a:t>Multiple processes reading the shared data is not a big issue, but multiple processes trying to write and read concurrently causes inconsistent results.</a:t>
            </a:r>
          </a:p>
          <a:p>
            <a:pPr algn="just"/>
            <a:endParaRPr lang="en-IN" dirty="0"/>
          </a:p>
        </p:txBody>
      </p:sp>
      <p:sp>
        <p:nvSpPr>
          <p:cNvPr id="3" name="Title 2"/>
          <p:cNvSpPr>
            <a:spLocks noGrp="1"/>
          </p:cNvSpPr>
          <p:nvPr>
            <p:ph type="title"/>
          </p:nvPr>
        </p:nvSpPr>
        <p:spPr/>
        <p:txBody>
          <a:bodyPr/>
          <a:lstStyle/>
          <a:p>
            <a:r>
              <a:rPr lang="en-US" dirty="0" smtClean="0"/>
              <a:t>Readers-Writers Proble</a:t>
            </a:r>
            <a:r>
              <a:rPr lang="en-US" dirty="0"/>
              <a:t>m</a:t>
            </a:r>
            <a:endParaRPr lang="en-IN" dirty="0"/>
          </a:p>
        </p:txBody>
      </p:sp>
    </p:spTree>
    <p:extLst>
      <p:ext uri="{BB962C8B-B14F-4D97-AF65-F5344CB8AC3E}">
        <p14:creationId xmlns:p14="http://schemas.microsoft.com/office/powerpoint/2010/main" xmlns="" val="1392084050"/>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lgn="just"/>
            <a:r>
              <a:rPr lang="en-US" dirty="0" smtClean="0"/>
              <a:t>Is the byproduct of the combination of blocking based(lock based) process synchronization and pre-emptive priority scheduling.</a:t>
            </a:r>
          </a:p>
          <a:p>
            <a:pPr algn="just"/>
            <a:r>
              <a:rPr lang="en-US" dirty="0" smtClean="0"/>
              <a:t>‘</a:t>
            </a:r>
            <a:r>
              <a:rPr lang="en-US" i="1" dirty="0" smtClean="0"/>
              <a:t>Priority Inversion</a:t>
            </a:r>
            <a:r>
              <a:rPr lang="en-US" dirty="0" smtClean="0"/>
              <a:t>’ is the condition where the high priority processes needs to wait for a low priority process to release a resource which is shared between the high priority process and the low priority process, and a medium priority process which doesn’t require the shared resource continue its execution by pre-empting the low priority process.</a:t>
            </a:r>
            <a:endParaRPr lang="en-IN" dirty="0"/>
          </a:p>
        </p:txBody>
      </p:sp>
      <p:sp>
        <p:nvSpPr>
          <p:cNvPr id="3" name="Title 2"/>
          <p:cNvSpPr>
            <a:spLocks noGrp="1"/>
          </p:cNvSpPr>
          <p:nvPr>
            <p:ph type="title"/>
          </p:nvPr>
        </p:nvSpPr>
        <p:spPr/>
        <p:txBody>
          <a:bodyPr/>
          <a:lstStyle/>
          <a:p>
            <a:r>
              <a:rPr lang="en-US" dirty="0" smtClean="0"/>
              <a:t>Priority Inversion</a:t>
            </a:r>
            <a:endParaRPr lang="en-IN" dirty="0"/>
          </a:p>
        </p:txBody>
      </p:sp>
    </p:spTree>
    <p:extLst>
      <p:ext uri="{BB962C8B-B14F-4D97-AF65-F5344CB8AC3E}">
        <p14:creationId xmlns:p14="http://schemas.microsoft.com/office/powerpoint/2010/main" xmlns="" val="2909422977"/>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1196752"/>
            <a:ext cx="9144000" cy="5661248"/>
          </a:xfrm>
          <a:prstGeom prst="rect">
            <a:avLst/>
          </a:prstGeom>
        </p:spPr>
      </p:pic>
      <p:sp>
        <p:nvSpPr>
          <p:cNvPr id="3" name="Title 2"/>
          <p:cNvSpPr>
            <a:spLocks noGrp="1"/>
          </p:cNvSpPr>
          <p:nvPr>
            <p:ph type="title"/>
          </p:nvPr>
        </p:nvSpPr>
        <p:spPr/>
        <p:txBody>
          <a:bodyPr/>
          <a:lstStyle/>
          <a:p>
            <a:r>
              <a:rPr lang="en-US" smtClean="0"/>
              <a:t>Priority Inversion</a:t>
            </a:r>
            <a:endParaRPr lang="en-IN"/>
          </a:p>
        </p:txBody>
      </p:sp>
      <p:sp>
        <p:nvSpPr>
          <p:cNvPr id="4" name="Content Placeholder 3"/>
          <p:cNvSpPr>
            <a:spLocks noGrp="1"/>
          </p:cNvSpPr>
          <p:nvPr>
            <p:ph idx="1"/>
          </p:nvPr>
        </p:nvSpPr>
        <p:spPr/>
        <p:txBody>
          <a:bodyPr/>
          <a:lstStyle/>
          <a:p>
            <a:endParaRPr lang="en-IN"/>
          </a:p>
        </p:txBody>
      </p:sp>
    </p:spTree>
    <p:extLst>
      <p:ext uri="{BB962C8B-B14F-4D97-AF65-F5344CB8AC3E}">
        <p14:creationId xmlns:p14="http://schemas.microsoft.com/office/powerpoint/2010/main" xmlns="" val="1255735070"/>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algn="just"/>
            <a:r>
              <a:rPr lang="en-US" dirty="0" smtClean="0"/>
              <a:t>The commonly adopted priority inversion workarounds are</a:t>
            </a:r>
          </a:p>
          <a:p>
            <a:pPr marL="109728" indent="0" algn="just">
              <a:buNone/>
            </a:pPr>
            <a:r>
              <a:rPr lang="en-US" b="1" dirty="0" smtClean="0"/>
              <a:t>Priority Inheritance:</a:t>
            </a:r>
          </a:p>
          <a:p>
            <a:pPr algn="just"/>
            <a:r>
              <a:rPr lang="en-US" dirty="0" smtClean="0"/>
              <a:t>A low-priority task that is currently accessing(by holding the lock) a shared resource requested by a high-priority task temporarily ‘</a:t>
            </a:r>
            <a:r>
              <a:rPr lang="en-US" i="1" dirty="0" smtClean="0"/>
              <a:t>inherits</a:t>
            </a:r>
            <a:r>
              <a:rPr lang="en-US" dirty="0" smtClean="0"/>
              <a:t>’ the priority of that high-priority task, from the moment the high-priority task raises the request.</a:t>
            </a:r>
          </a:p>
          <a:p>
            <a:pPr algn="just"/>
            <a:r>
              <a:rPr lang="en-US" dirty="0" smtClean="0"/>
              <a:t>The priority of the low priority task which is temporarily boosted to high is brought to the original value when it releases the shared resource.</a:t>
            </a:r>
          </a:p>
          <a:p>
            <a:pPr algn="just"/>
            <a:endParaRPr lang="en-IN" b="1" dirty="0"/>
          </a:p>
        </p:txBody>
      </p:sp>
      <p:sp>
        <p:nvSpPr>
          <p:cNvPr id="3" name="Title 2"/>
          <p:cNvSpPr>
            <a:spLocks noGrp="1"/>
          </p:cNvSpPr>
          <p:nvPr>
            <p:ph type="title"/>
          </p:nvPr>
        </p:nvSpPr>
        <p:spPr/>
        <p:txBody>
          <a:bodyPr/>
          <a:lstStyle/>
          <a:p>
            <a:r>
              <a:rPr lang="en-US" dirty="0"/>
              <a:t>Priority Inversion</a:t>
            </a:r>
            <a:endParaRPr lang="en-IN" dirty="0"/>
          </a:p>
        </p:txBody>
      </p:sp>
    </p:spTree>
    <p:extLst>
      <p:ext uri="{BB962C8B-B14F-4D97-AF65-F5344CB8AC3E}">
        <p14:creationId xmlns:p14="http://schemas.microsoft.com/office/powerpoint/2010/main" xmlns="" val="3272138951"/>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rot="16200000">
            <a:off x="1819666" y="-406888"/>
            <a:ext cx="5445224" cy="9084551"/>
          </a:xfrm>
        </p:spPr>
      </p:pic>
      <p:sp>
        <p:nvSpPr>
          <p:cNvPr id="3" name="Title 2"/>
          <p:cNvSpPr>
            <a:spLocks noGrp="1"/>
          </p:cNvSpPr>
          <p:nvPr>
            <p:ph type="title"/>
          </p:nvPr>
        </p:nvSpPr>
        <p:spPr/>
        <p:txBody>
          <a:bodyPr/>
          <a:lstStyle/>
          <a:p>
            <a:r>
              <a:rPr lang="en-US" dirty="0" smtClean="0"/>
              <a:t>Priority Inheritance</a:t>
            </a:r>
            <a:endParaRPr lang="en-IN" dirty="0"/>
          </a:p>
        </p:txBody>
      </p:sp>
    </p:spTree>
    <p:extLst>
      <p:ext uri="{BB962C8B-B14F-4D97-AF65-F5344CB8AC3E}">
        <p14:creationId xmlns:p14="http://schemas.microsoft.com/office/powerpoint/2010/main" xmlns="" val="3941095527"/>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Priority inheritance is only a work around and it will not eliminate the delay in waiting the high priority task to get the resource from the low priority task.</a:t>
            </a:r>
          </a:p>
          <a:p>
            <a:pPr algn="just"/>
            <a:r>
              <a:rPr lang="en-US" dirty="0" smtClean="0"/>
              <a:t>The only thing is that it helps the low priority task to continue its execution and release the shared resource as soon as possible.</a:t>
            </a:r>
          </a:p>
          <a:p>
            <a:pPr algn="just"/>
            <a:r>
              <a:rPr lang="en-US" dirty="0" smtClean="0"/>
              <a:t>The moment, at which the low priority task releases the shared resource, the high priority task kicks the low priority task out and grabs CPU. A true form of selfishness.</a:t>
            </a:r>
            <a:endParaRPr lang="en-IN" dirty="0"/>
          </a:p>
        </p:txBody>
      </p:sp>
      <p:sp>
        <p:nvSpPr>
          <p:cNvPr id="3" name="Title 2"/>
          <p:cNvSpPr>
            <a:spLocks noGrp="1"/>
          </p:cNvSpPr>
          <p:nvPr>
            <p:ph type="title"/>
          </p:nvPr>
        </p:nvSpPr>
        <p:spPr/>
        <p:txBody>
          <a:bodyPr/>
          <a:lstStyle/>
          <a:p>
            <a:r>
              <a:rPr lang="en-US" dirty="0" smtClean="0"/>
              <a:t>Priority Inversion</a:t>
            </a:r>
            <a:endParaRPr lang="en-IN" dirty="0"/>
          </a:p>
        </p:txBody>
      </p:sp>
    </p:spTree>
    <p:extLst>
      <p:ext uri="{BB962C8B-B14F-4D97-AF65-F5344CB8AC3E}">
        <p14:creationId xmlns:p14="http://schemas.microsoft.com/office/powerpoint/2010/main" xmlns="" val="2727766236"/>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Priority Ceiling:</a:t>
            </a:r>
          </a:p>
          <a:p>
            <a:pPr algn="just"/>
            <a:r>
              <a:rPr lang="en-US" dirty="0" smtClean="0"/>
              <a:t>In this a priority is associated with each shared resource. The priority associated to each resource is the priority of the highest priority task which uses this shared resource, this priority level is called ‘</a:t>
            </a:r>
            <a:r>
              <a:rPr lang="en-US" i="1" smtClean="0"/>
              <a:t>Ceiling Priority </a:t>
            </a:r>
            <a:r>
              <a:rPr lang="en-US" smtClean="0"/>
              <a:t>’.</a:t>
            </a:r>
            <a:endParaRPr lang="en-US" dirty="0" smtClean="0"/>
          </a:p>
          <a:p>
            <a:pPr algn="just"/>
            <a:endParaRPr lang="en-IN" dirty="0"/>
          </a:p>
        </p:txBody>
      </p:sp>
      <p:sp>
        <p:nvSpPr>
          <p:cNvPr id="3" name="Title 2"/>
          <p:cNvSpPr>
            <a:spLocks noGrp="1"/>
          </p:cNvSpPr>
          <p:nvPr>
            <p:ph type="title"/>
          </p:nvPr>
        </p:nvSpPr>
        <p:spPr/>
        <p:txBody>
          <a:bodyPr/>
          <a:lstStyle/>
          <a:p>
            <a:r>
              <a:rPr lang="en-US" dirty="0"/>
              <a:t>Priority Inversion</a:t>
            </a:r>
            <a:endParaRPr lang="en-IN" dirty="0"/>
          </a:p>
        </p:txBody>
      </p:sp>
    </p:spTree>
    <p:extLst>
      <p:ext uri="{BB962C8B-B14F-4D97-AF65-F5344CB8AC3E}">
        <p14:creationId xmlns:p14="http://schemas.microsoft.com/office/powerpoint/2010/main" xmlns="" val="2942590469"/>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xmlns="" val="0"/>
              </a:ext>
            </a:extLst>
          </a:blip>
          <a:stretch>
            <a:fillRect/>
          </a:stretch>
        </p:blipFill>
        <p:spPr>
          <a:xfrm rot="16200000">
            <a:off x="1143000" y="-1143002"/>
            <a:ext cx="6858002" cy="9143999"/>
          </a:xfrm>
        </p:spPr>
      </p:pic>
      <p:sp>
        <p:nvSpPr>
          <p:cNvPr id="3" name="Title 2"/>
          <p:cNvSpPr>
            <a:spLocks noGrp="1"/>
          </p:cNvSpPr>
          <p:nvPr>
            <p:ph type="title"/>
          </p:nvPr>
        </p:nvSpPr>
        <p:spPr/>
        <p:txBody>
          <a:bodyPr/>
          <a:lstStyle/>
          <a:p>
            <a:r>
              <a:rPr lang="en-US" dirty="0" smtClean="0"/>
              <a:t>Priority Ceiling</a:t>
            </a:r>
            <a:endParaRPr lang="en-IN" dirty="0"/>
          </a:p>
        </p:txBody>
      </p:sp>
    </p:spTree>
    <p:extLst>
      <p:ext uri="{BB962C8B-B14F-4D97-AF65-F5344CB8AC3E}">
        <p14:creationId xmlns:p14="http://schemas.microsoft.com/office/powerpoint/2010/main" xmlns="" val="1072712960"/>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Process/Task synchronization is essential for</a:t>
            </a:r>
          </a:p>
          <a:p>
            <a:pPr marL="681228" indent="-571500" algn="just">
              <a:buAutoNum type="romanLcParenBoth"/>
            </a:pPr>
            <a:r>
              <a:rPr lang="en-US" dirty="0" smtClean="0"/>
              <a:t>Avoiding conflicts in resource access(racing, deadlock, starvation, </a:t>
            </a:r>
            <a:r>
              <a:rPr lang="en-US" dirty="0" err="1" smtClean="0"/>
              <a:t>livelock</a:t>
            </a:r>
            <a:r>
              <a:rPr lang="en-US" dirty="0" smtClean="0"/>
              <a:t> etc.) in a multitasking environment.</a:t>
            </a:r>
            <a:endParaRPr lang="en-US" dirty="0"/>
          </a:p>
          <a:p>
            <a:pPr marL="681228" indent="-571500" algn="just">
              <a:buAutoNum type="romanLcParenBoth"/>
            </a:pPr>
            <a:r>
              <a:rPr lang="en-US" dirty="0" smtClean="0"/>
              <a:t>Ensuring proper sequence of operation across processes.</a:t>
            </a:r>
            <a:r>
              <a:rPr lang="en-US" dirty="0"/>
              <a:t> </a:t>
            </a:r>
            <a:r>
              <a:rPr lang="en-US" dirty="0" smtClean="0"/>
              <a:t>Producer consumer problem is a typical example for processes requiring proper sequence of operation.</a:t>
            </a:r>
          </a:p>
          <a:p>
            <a:pPr marL="681228" indent="-571500" algn="just">
              <a:buAutoNum type="romanLcParenBoth"/>
            </a:pPr>
            <a:r>
              <a:rPr lang="en-US" dirty="0" smtClean="0"/>
              <a:t>Communicating between processes.</a:t>
            </a:r>
          </a:p>
        </p:txBody>
      </p:sp>
      <p:sp>
        <p:nvSpPr>
          <p:cNvPr id="3" name="Title 2"/>
          <p:cNvSpPr>
            <a:spLocks noGrp="1"/>
          </p:cNvSpPr>
          <p:nvPr>
            <p:ph type="title"/>
          </p:nvPr>
        </p:nvSpPr>
        <p:spPr/>
        <p:txBody>
          <a:bodyPr>
            <a:normAutofit fontScale="90000"/>
          </a:bodyPr>
          <a:lstStyle/>
          <a:p>
            <a:r>
              <a:rPr lang="en-US" dirty="0" smtClean="0"/>
              <a:t>Task Synchronization techniques</a:t>
            </a:r>
            <a:endParaRPr lang="en-IN" dirty="0"/>
          </a:p>
        </p:txBody>
      </p:sp>
    </p:spTree>
    <p:extLst>
      <p:ext uri="{BB962C8B-B14F-4D97-AF65-F5344CB8AC3E}">
        <p14:creationId xmlns:p14="http://schemas.microsoft.com/office/powerpoint/2010/main" xmlns="" val="42306902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Kernel will provide interrupt handling capability for all external/internal generated interrupts.</a:t>
            </a:r>
          </a:p>
          <a:p>
            <a:pPr algn="just"/>
            <a:endParaRPr lang="en-IN" dirty="0"/>
          </a:p>
        </p:txBody>
      </p:sp>
      <p:sp>
        <p:nvSpPr>
          <p:cNvPr id="3" name="Title 2"/>
          <p:cNvSpPr>
            <a:spLocks noGrp="1"/>
          </p:cNvSpPr>
          <p:nvPr>
            <p:ph type="title"/>
          </p:nvPr>
        </p:nvSpPr>
        <p:spPr/>
        <p:txBody>
          <a:bodyPr/>
          <a:lstStyle/>
          <a:p>
            <a:r>
              <a:rPr lang="en-US" dirty="0" smtClean="0"/>
              <a:t>Interrupt Handler</a:t>
            </a:r>
            <a:endParaRPr lang="en-IN" dirty="0"/>
          </a:p>
        </p:txBody>
      </p:sp>
    </p:spTree>
    <p:extLst>
      <p:ext uri="{BB962C8B-B14F-4D97-AF65-F5344CB8AC3E}">
        <p14:creationId xmlns:p14="http://schemas.microsoft.com/office/powerpoint/2010/main" xmlns="" val="934205114"/>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The code memory area which holds the program instructions for accessing a shared resource is known as ‘</a:t>
            </a:r>
            <a:r>
              <a:rPr lang="en-US" i="1" dirty="0" smtClean="0"/>
              <a:t>critical section’.</a:t>
            </a:r>
            <a:endParaRPr lang="en-US" dirty="0" smtClean="0"/>
          </a:p>
          <a:p>
            <a:pPr algn="just"/>
            <a:r>
              <a:rPr lang="en-US" dirty="0" smtClean="0"/>
              <a:t>Mutual exclusion policy enforces mutual access of critical sections.</a:t>
            </a:r>
          </a:p>
          <a:p>
            <a:pPr algn="just"/>
            <a:endParaRPr lang="en-IN" dirty="0"/>
          </a:p>
        </p:txBody>
      </p:sp>
      <p:sp>
        <p:nvSpPr>
          <p:cNvPr id="3" name="Title 2"/>
          <p:cNvSpPr>
            <a:spLocks noGrp="1"/>
          </p:cNvSpPr>
          <p:nvPr>
            <p:ph type="title"/>
          </p:nvPr>
        </p:nvSpPr>
        <p:spPr/>
        <p:txBody>
          <a:bodyPr>
            <a:normAutofit fontScale="90000"/>
          </a:bodyPr>
          <a:lstStyle/>
          <a:p>
            <a:r>
              <a:rPr lang="en-US" dirty="0"/>
              <a:t>Task Synchronization techniques</a:t>
            </a:r>
            <a:endParaRPr lang="en-IN" dirty="0"/>
          </a:p>
        </p:txBody>
      </p:sp>
      <p:sp>
        <p:nvSpPr>
          <p:cNvPr id="4" name="Oval 3"/>
          <p:cNvSpPr/>
          <p:nvPr/>
        </p:nvSpPr>
        <p:spPr>
          <a:xfrm>
            <a:off x="179512" y="3897052"/>
            <a:ext cx="2520280" cy="100811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Process A</a:t>
            </a:r>
            <a:endParaRPr lang="en-IN" dirty="0">
              <a:solidFill>
                <a:schemeClr val="tx1"/>
              </a:solidFill>
            </a:endParaRPr>
          </a:p>
        </p:txBody>
      </p:sp>
      <p:sp>
        <p:nvSpPr>
          <p:cNvPr id="5" name="Oval 4"/>
          <p:cNvSpPr/>
          <p:nvPr/>
        </p:nvSpPr>
        <p:spPr>
          <a:xfrm>
            <a:off x="5904273" y="4221088"/>
            <a:ext cx="1584176" cy="108012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sp>
        <p:nvSpPr>
          <p:cNvPr id="7" name="Oval 6"/>
          <p:cNvSpPr/>
          <p:nvPr/>
        </p:nvSpPr>
        <p:spPr>
          <a:xfrm>
            <a:off x="179512" y="5157192"/>
            <a:ext cx="2520280" cy="100811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Process B</a:t>
            </a:r>
            <a:endParaRPr lang="en-IN" dirty="0">
              <a:solidFill>
                <a:schemeClr val="tx1"/>
              </a:solidFill>
            </a:endParaRPr>
          </a:p>
        </p:txBody>
      </p:sp>
      <p:cxnSp>
        <p:nvCxnSpPr>
          <p:cNvPr id="9" name="Straight Arrow Connector 8"/>
          <p:cNvCxnSpPr>
            <a:stCxn id="4" idx="6"/>
          </p:cNvCxnSpPr>
          <p:nvPr/>
        </p:nvCxnSpPr>
        <p:spPr>
          <a:xfrm>
            <a:off x="2699792" y="4401108"/>
            <a:ext cx="1224136" cy="21602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3" name="Oval 12"/>
          <p:cNvSpPr/>
          <p:nvPr/>
        </p:nvSpPr>
        <p:spPr>
          <a:xfrm>
            <a:off x="3916390" y="3789040"/>
            <a:ext cx="3823962" cy="187220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p:txBody>
      </p:sp>
      <p:cxnSp>
        <p:nvCxnSpPr>
          <p:cNvPr id="17" name="Straight Arrow Connector 16"/>
          <p:cNvCxnSpPr>
            <a:stCxn id="7" idx="6"/>
            <a:endCxn id="13" idx="3"/>
          </p:cNvCxnSpPr>
          <p:nvPr/>
        </p:nvCxnSpPr>
        <p:spPr>
          <a:xfrm flipV="1">
            <a:off x="2699792" y="5387069"/>
            <a:ext cx="1776604" cy="274179"/>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rot="688902">
            <a:off x="2631289" y="4812095"/>
            <a:ext cx="1191071" cy="306748"/>
          </a:xfrm>
          <a:prstGeom prst="rect">
            <a:avLst/>
          </a:prstGeom>
          <a:solidFill>
            <a:schemeClr val="bg1"/>
          </a:solidFill>
          <a:ln>
            <a:noFill/>
          </a:ln>
        </p:spPr>
        <p:txBody>
          <a:bodyPr wrap="square" rtlCol="0">
            <a:spAutoFit/>
          </a:bodyPr>
          <a:lstStyle/>
          <a:p>
            <a:r>
              <a:rPr lang="en-US" sz="1400" dirty="0" smtClean="0"/>
              <a:t>preemption</a:t>
            </a:r>
            <a:endParaRPr lang="en-IN" sz="1400" dirty="0"/>
          </a:p>
        </p:txBody>
      </p:sp>
      <p:cxnSp>
        <p:nvCxnSpPr>
          <p:cNvPr id="26" name="Straight Arrow Connector 25"/>
          <p:cNvCxnSpPr/>
          <p:nvPr/>
        </p:nvCxnSpPr>
        <p:spPr>
          <a:xfrm flipH="1" flipV="1">
            <a:off x="2612676" y="4617132"/>
            <a:ext cx="1311252" cy="28803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4476396" y="4509120"/>
            <a:ext cx="1224136" cy="369332"/>
          </a:xfrm>
          <a:prstGeom prst="rect">
            <a:avLst/>
          </a:prstGeom>
          <a:noFill/>
        </p:spPr>
        <p:txBody>
          <a:bodyPr wrap="square" rtlCol="0">
            <a:spAutoFit/>
          </a:bodyPr>
          <a:lstStyle/>
          <a:p>
            <a:r>
              <a:rPr lang="en-US" dirty="0" smtClean="0"/>
              <a:t>Running</a:t>
            </a:r>
            <a:endParaRPr lang="en-IN" dirty="0"/>
          </a:p>
        </p:txBody>
      </p:sp>
      <p:sp>
        <p:nvSpPr>
          <p:cNvPr id="39" name="TextBox 38"/>
          <p:cNvSpPr txBox="1"/>
          <p:nvPr/>
        </p:nvSpPr>
        <p:spPr>
          <a:xfrm>
            <a:off x="6300192" y="4696619"/>
            <a:ext cx="1008112" cy="369332"/>
          </a:xfrm>
          <a:prstGeom prst="rect">
            <a:avLst/>
          </a:prstGeom>
          <a:noFill/>
        </p:spPr>
        <p:txBody>
          <a:bodyPr wrap="square" rtlCol="0">
            <a:spAutoFit/>
          </a:bodyPr>
          <a:lstStyle/>
          <a:p>
            <a:r>
              <a:rPr lang="en-US" dirty="0" smtClean="0"/>
              <a:t>Critical</a:t>
            </a:r>
            <a:endParaRPr lang="en-IN" dirty="0"/>
          </a:p>
        </p:txBody>
      </p:sp>
    </p:spTree>
    <p:extLst>
      <p:ext uri="{BB962C8B-B14F-4D97-AF65-F5344CB8AC3E}">
        <p14:creationId xmlns:p14="http://schemas.microsoft.com/office/powerpoint/2010/main" xmlns="" val="1805276414"/>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Mutual exclusion can be enforced into many ways. Mutual exclusion blocks a process.</a:t>
            </a:r>
          </a:p>
          <a:p>
            <a:pPr algn="just"/>
            <a:r>
              <a:rPr lang="en-US" dirty="0" smtClean="0"/>
              <a:t>Based on the behavior of the blocked process, mutual exclusion methods can be classified into two categories. They are</a:t>
            </a:r>
          </a:p>
          <a:p>
            <a:pPr marL="109728" indent="0" algn="just">
              <a:buNone/>
            </a:pPr>
            <a:r>
              <a:rPr lang="en-US" dirty="0" smtClean="0"/>
              <a:t>1. Mutual </a:t>
            </a:r>
            <a:r>
              <a:rPr lang="en-US" dirty="0"/>
              <a:t>Exclusion through Busy Waiting/Spin </a:t>
            </a:r>
            <a:r>
              <a:rPr lang="en-US" dirty="0" smtClean="0"/>
              <a:t>Lock</a:t>
            </a:r>
            <a:endParaRPr lang="en-US" dirty="0"/>
          </a:p>
          <a:p>
            <a:pPr marL="109728" indent="0" algn="just">
              <a:buNone/>
            </a:pPr>
            <a:r>
              <a:rPr lang="en-US" dirty="0" smtClean="0"/>
              <a:t>2. Mutual </a:t>
            </a:r>
            <a:r>
              <a:rPr lang="en-US" dirty="0"/>
              <a:t>Exclusion through Sleep and </a:t>
            </a:r>
            <a:r>
              <a:rPr lang="en-US" dirty="0" smtClean="0"/>
              <a:t>Wakeup</a:t>
            </a:r>
            <a:endParaRPr lang="en-US" dirty="0"/>
          </a:p>
          <a:p>
            <a:pPr marL="109728" indent="0" algn="just">
              <a:buNone/>
            </a:pPr>
            <a:endParaRPr lang="en-IN" dirty="0"/>
          </a:p>
        </p:txBody>
      </p:sp>
      <p:sp>
        <p:nvSpPr>
          <p:cNvPr id="3" name="Title 2"/>
          <p:cNvSpPr>
            <a:spLocks noGrp="1"/>
          </p:cNvSpPr>
          <p:nvPr>
            <p:ph type="title"/>
          </p:nvPr>
        </p:nvSpPr>
        <p:spPr/>
        <p:txBody>
          <a:bodyPr>
            <a:normAutofit fontScale="90000"/>
          </a:bodyPr>
          <a:lstStyle/>
          <a:p>
            <a:r>
              <a:rPr lang="en-US" dirty="0"/>
              <a:t>Task Synchronization techniques</a:t>
            </a:r>
            <a:endParaRPr lang="en-IN" dirty="0"/>
          </a:p>
        </p:txBody>
      </p:sp>
    </p:spTree>
    <p:extLst>
      <p:ext uri="{BB962C8B-B14F-4D97-AF65-F5344CB8AC3E}">
        <p14:creationId xmlns:p14="http://schemas.microsoft.com/office/powerpoint/2010/main" xmlns="" val="4146441743"/>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10000"/>
          </a:bodyPr>
          <a:lstStyle/>
          <a:p>
            <a:pPr marL="109728" indent="0" algn="just">
              <a:buNone/>
            </a:pPr>
            <a:r>
              <a:rPr lang="en-US" b="1" dirty="0" smtClean="0"/>
              <a:t>Mutual Exclusion through Busy Waiting/Spin Lock:</a:t>
            </a:r>
          </a:p>
          <a:p>
            <a:pPr algn="just"/>
            <a:r>
              <a:rPr lang="en-US" dirty="0" smtClean="0"/>
              <a:t>Simplest method for enforcing mutual exclusion.</a:t>
            </a:r>
          </a:p>
          <a:p>
            <a:pPr algn="just"/>
            <a:r>
              <a:rPr lang="en-US" dirty="0" smtClean="0"/>
              <a:t>Uses a lock variable for implementing mutual exclusion.</a:t>
            </a:r>
          </a:p>
          <a:p>
            <a:pPr algn="just"/>
            <a:r>
              <a:rPr lang="en-US" dirty="0" smtClean="0"/>
              <a:t>Process checks this lock before entering critical section.</a:t>
            </a:r>
          </a:p>
          <a:p>
            <a:pPr algn="just"/>
            <a:r>
              <a:rPr lang="en-US" dirty="0" smtClean="0"/>
              <a:t>If LOCK is set to ‘1’ means critical section is already in use by other processes.</a:t>
            </a:r>
          </a:p>
          <a:p>
            <a:pPr algn="just"/>
            <a:r>
              <a:rPr lang="en-US" dirty="0" smtClean="0"/>
              <a:t>If LOCK is set to ‘0’ means critical section is free for other processes.</a:t>
            </a:r>
          </a:p>
          <a:p>
            <a:pPr algn="just"/>
            <a:r>
              <a:rPr lang="en-US" dirty="0" smtClean="0"/>
              <a:t>The challenge in using this method is non-availability of single atomic instruction which combines reading, comparing and setting of the lock variable.</a:t>
            </a:r>
            <a:endParaRPr lang="en-IN" dirty="0"/>
          </a:p>
        </p:txBody>
      </p:sp>
      <p:sp>
        <p:nvSpPr>
          <p:cNvPr id="3" name="Title 2"/>
          <p:cNvSpPr>
            <a:spLocks noGrp="1"/>
          </p:cNvSpPr>
          <p:nvPr>
            <p:ph type="title"/>
          </p:nvPr>
        </p:nvSpPr>
        <p:spPr/>
        <p:txBody>
          <a:bodyPr>
            <a:normAutofit fontScale="90000"/>
          </a:bodyPr>
          <a:lstStyle/>
          <a:p>
            <a:r>
              <a:rPr lang="en-US" dirty="0"/>
              <a:t>Task Synchronization techniques</a:t>
            </a:r>
            <a:endParaRPr lang="en-IN" dirty="0"/>
          </a:p>
        </p:txBody>
      </p:sp>
    </p:spTree>
    <p:extLst>
      <p:ext uri="{BB962C8B-B14F-4D97-AF65-F5344CB8AC3E}">
        <p14:creationId xmlns:p14="http://schemas.microsoft.com/office/powerpoint/2010/main" xmlns="" val="573974006"/>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70000" lnSpcReduction="20000"/>
          </a:bodyPr>
          <a:lstStyle/>
          <a:p>
            <a:pPr algn="just"/>
            <a:r>
              <a:rPr lang="en-US" dirty="0" smtClean="0"/>
              <a:t>The three different operations regarding locks are</a:t>
            </a:r>
          </a:p>
          <a:p>
            <a:pPr marL="109728" indent="0" algn="just">
              <a:buNone/>
            </a:pPr>
            <a:r>
              <a:rPr lang="en-US" dirty="0" smtClean="0"/>
              <a:t>	1. Operation of reading the lock variable. </a:t>
            </a:r>
          </a:p>
          <a:p>
            <a:pPr marL="109728" indent="0" algn="just">
              <a:buNone/>
            </a:pPr>
            <a:r>
              <a:rPr lang="en-US" dirty="0" smtClean="0"/>
              <a:t>	2. Checking its present value.</a:t>
            </a:r>
          </a:p>
          <a:p>
            <a:pPr marL="109728" indent="0" algn="just">
              <a:buNone/>
            </a:pPr>
            <a:r>
              <a:rPr lang="en-US" dirty="0" smtClean="0"/>
              <a:t>	3. Setting it.</a:t>
            </a:r>
          </a:p>
          <a:p>
            <a:pPr algn="just"/>
            <a:r>
              <a:rPr lang="en-US" dirty="0" smtClean="0"/>
              <a:t>Process1 reads the lock variable for critical section and is about to set it when it is available, but at the same time process2 preempts the process1 and the process2 is in execution, it acquires the lock for critical section.</a:t>
            </a:r>
          </a:p>
          <a:p>
            <a:pPr algn="just"/>
            <a:r>
              <a:rPr lang="en-US" dirty="0" smtClean="0"/>
              <a:t>After some time while process2 is in critical section and the scheduler preempts process2 and schedules process1 </a:t>
            </a:r>
            <a:r>
              <a:rPr lang="en-US" smtClean="0"/>
              <a:t>before process2 </a:t>
            </a:r>
            <a:r>
              <a:rPr lang="en-US" dirty="0" smtClean="0"/>
              <a:t>leaves the critical section.</a:t>
            </a:r>
          </a:p>
          <a:p>
            <a:pPr algn="just"/>
            <a:r>
              <a:rPr lang="en-US" dirty="0" smtClean="0"/>
              <a:t>Now process1 sets the lock variable and enters the critical section.</a:t>
            </a:r>
          </a:p>
          <a:p>
            <a:pPr algn="just"/>
            <a:r>
              <a:rPr lang="en-US" dirty="0" smtClean="0"/>
              <a:t>It violates the mutual exclusion policy and may produce unpredicted results.</a:t>
            </a:r>
          </a:p>
          <a:p>
            <a:pPr algn="just"/>
            <a:r>
              <a:rPr lang="en-US" dirty="0" smtClean="0"/>
              <a:t>TSL instruction for testing and set the lock, along with CMPXCHG-Compare and Exchange. CMPXCHG </a:t>
            </a:r>
            <a:r>
              <a:rPr lang="en-US" dirty="0" err="1" smtClean="0"/>
              <a:t>dest</a:t>
            </a:r>
            <a:r>
              <a:rPr lang="en-US" dirty="0" smtClean="0"/>
              <a:t>, </a:t>
            </a:r>
            <a:r>
              <a:rPr lang="en-US" dirty="0" err="1" smtClean="0"/>
              <a:t>src</a:t>
            </a:r>
            <a:endParaRPr lang="en-US" dirty="0" smtClean="0"/>
          </a:p>
          <a:p>
            <a:pPr algn="just"/>
            <a:endParaRPr lang="en-IN" dirty="0"/>
          </a:p>
        </p:txBody>
      </p:sp>
      <p:sp>
        <p:nvSpPr>
          <p:cNvPr id="3" name="Title 2"/>
          <p:cNvSpPr>
            <a:spLocks noGrp="1"/>
          </p:cNvSpPr>
          <p:nvPr>
            <p:ph type="title"/>
          </p:nvPr>
        </p:nvSpPr>
        <p:spPr/>
        <p:txBody>
          <a:bodyPr>
            <a:normAutofit fontScale="90000"/>
          </a:bodyPr>
          <a:lstStyle/>
          <a:p>
            <a:r>
              <a:rPr lang="en-US" dirty="0"/>
              <a:t>Task Synchronization techniques</a:t>
            </a:r>
            <a:endParaRPr lang="en-IN" dirty="0"/>
          </a:p>
        </p:txBody>
      </p:sp>
    </p:spTree>
    <p:extLst>
      <p:ext uri="{BB962C8B-B14F-4D97-AF65-F5344CB8AC3E}">
        <p14:creationId xmlns:p14="http://schemas.microsoft.com/office/powerpoint/2010/main" xmlns="" val="3178623959"/>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70000" lnSpcReduction="20000"/>
          </a:bodyPr>
          <a:lstStyle/>
          <a:p>
            <a:pPr algn="just"/>
            <a:r>
              <a:rPr lang="en-US" dirty="0" smtClean="0"/>
              <a:t>The lock based mutual exclusion implementation always checks the state of the lock and waits till the lock is available.</a:t>
            </a:r>
          </a:p>
          <a:p>
            <a:pPr algn="just"/>
            <a:r>
              <a:rPr lang="en-US" dirty="0" smtClean="0"/>
              <a:t>This keeps processes always busy and forces the processes to wait for the availability of lock so called ‘Busy Waiting’ and the ‘Spin Lock’ is nothing but the processes always spins for the lock to be available.</a:t>
            </a:r>
          </a:p>
          <a:p>
            <a:pPr algn="just"/>
            <a:r>
              <a:rPr lang="en-US" dirty="0" smtClean="0"/>
              <a:t>Wastage of CPU time and Power consumption is high.</a:t>
            </a:r>
          </a:p>
          <a:p>
            <a:pPr algn="just"/>
            <a:r>
              <a:rPr lang="en-US" dirty="0" smtClean="0"/>
              <a:t>Interlocked operations are the most efficient synchronization primitives when compared to lock based synchronization techniques.</a:t>
            </a:r>
          </a:p>
          <a:p>
            <a:pPr algn="just"/>
            <a:r>
              <a:rPr lang="en-US" dirty="0" smtClean="0"/>
              <a:t>Interlocked operation is free from waiting, if the lock is not available at the time of request it simply performs the operation and returns immediately.</a:t>
            </a:r>
          </a:p>
          <a:p>
            <a:pPr algn="just"/>
            <a:r>
              <a:rPr lang="en-US" dirty="0" smtClean="0"/>
              <a:t>The interlocked function call is directly converted to a processor specific instruction and there is no user mode to kernel mode transition as in the case of </a:t>
            </a:r>
            <a:r>
              <a:rPr lang="en-US" dirty="0" err="1" smtClean="0"/>
              <a:t>mutex</a:t>
            </a:r>
            <a:r>
              <a:rPr lang="en-US" dirty="0" smtClean="0"/>
              <a:t>, semaphore and critical section objects.</a:t>
            </a:r>
          </a:p>
          <a:p>
            <a:pPr algn="just"/>
            <a:endParaRPr lang="en-IN" dirty="0"/>
          </a:p>
        </p:txBody>
      </p:sp>
      <p:sp>
        <p:nvSpPr>
          <p:cNvPr id="3" name="Title 2"/>
          <p:cNvSpPr>
            <a:spLocks noGrp="1"/>
          </p:cNvSpPr>
          <p:nvPr>
            <p:ph type="title"/>
          </p:nvPr>
        </p:nvSpPr>
        <p:spPr/>
        <p:txBody>
          <a:bodyPr>
            <a:normAutofit fontScale="90000"/>
          </a:bodyPr>
          <a:lstStyle/>
          <a:p>
            <a:r>
              <a:rPr lang="en-US" dirty="0"/>
              <a:t>Task Synchronization techniques</a:t>
            </a:r>
            <a:endParaRPr lang="en-IN" dirty="0"/>
          </a:p>
        </p:txBody>
      </p:sp>
    </p:spTree>
    <p:extLst>
      <p:ext uri="{BB962C8B-B14F-4D97-AF65-F5344CB8AC3E}">
        <p14:creationId xmlns:p14="http://schemas.microsoft.com/office/powerpoint/2010/main" xmlns="" val="1498582985"/>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marL="109728" indent="0" algn="just">
              <a:buNone/>
            </a:pPr>
            <a:r>
              <a:rPr lang="en-US" b="1" dirty="0" smtClean="0"/>
              <a:t>Mutual Exclusion through Sleep and Wakeup:</a:t>
            </a:r>
          </a:p>
          <a:p>
            <a:pPr algn="just"/>
            <a:r>
              <a:rPr lang="en-US" dirty="0" smtClean="0"/>
              <a:t>It is an alternative to busy waiting policy.</a:t>
            </a:r>
          </a:p>
          <a:p>
            <a:pPr algn="just"/>
            <a:r>
              <a:rPr lang="en-US" dirty="0" smtClean="0"/>
              <a:t>In this when a process is not allowed to access the critical section, which is currently being locked by another process, the process undergoes into ‘sleep mode’ and enters ‘blocked state’.</a:t>
            </a:r>
          </a:p>
          <a:p>
            <a:pPr algn="just"/>
            <a:r>
              <a:rPr lang="en-US" dirty="0" smtClean="0"/>
              <a:t>The process which is blocked on waiting for access to the critical section is awakened by the process which currently owns the critical section.</a:t>
            </a:r>
          </a:p>
          <a:p>
            <a:pPr algn="just"/>
            <a:endParaRPr lang="en-IN" dirty="0"/>
          </a:p>
        </p:txBody>
      </p:sp>
      <p:sp>
        <p:nvSpPr>
          <p:cNvPr id="3" name="Title 2"/>
          <p:cNvSpPr>
            <a:spLocks noGrp="1"/>
          </p:cNvSpPr>
          <p:nvPr>
            <p:ph type="title"/>
          </p:nvPr>
        </p:nvSpPr>
        <p:spPr/>
        <p:txBody>
          <a:bodyPr>
            <a:normAutofit fontScale="90000"/>
          </a:bodyPr>
          <a:lstStyle/>
          <a:p>
            <a:r>
              <a:rPr lang="en-US" dirty="0"/>
              <a:t>Task Synchronization techniques</a:t>
            </a:r>
            <a:endParaRPr lang="en-IN" dirty="0"/>
          </a:p>
        </p:txBody>
      </p:sp>
    </p:spTree>
    <p:extLst>
      <p:ext uri="{BB962C8B-B14F-4D97-AF65-F5344CB8AC3E}">
        <p14:creationId xmlns:p14="http://schemas.microsoft.com/office/powerpoint/2010/main" xmlns="" val="2461834206"/>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The sleep and wakeup policy for mutual exclusion can be implemented in different ways. They are </a:t>
            </a:r>
          </a:p>
          <a:p>
            <a:pPr marL="109728" indent="0" algn="just">
              <a:buNone/>
            </a:pPr>
            <a:r>
              <a:rPr lang="en-US" dirty="0" smtClean="0"/>
              <a:t>		Semaphore</a:t>
            </a:r>
          </a:p>
          <a:p>
            <a:pPr marL="109728" indent="0" algn="just">
              <a:buNone/>
            </a:pPr>
            <a:r>
              <a:rPr lang="en-US" dirty="0" smtClean="0"/>
              <a:t>		Binary semaphore(</a:t>
            </a:r>
            <a:r>
              <a:rPr lang="en-US" dirty="0" err="1" smtClean="0"/>
              <a:t>Mutex</a:t>
            </a:r>
            <a:r>
              <a:rPr lang="en-US" dirty="0" smtClean="0"/>
              <a:t>)</a:t>
            </a:r>
          </a:p>
          <a:p>
            <a:pPr marL="109728" indent="0" algn="just">
              <a:buNone/>
            </a:pPr>
            <a:r>
              <a:rPr lang="en-US" dirty="0"/>
              <a:t>	</a:t>
            </a:r>
            <a:r>
              <a:rPr lang="en-US" dirty="0" smtClean="0"/>
              <a:t>	Counting semaphore</a:t>
            </a:r>
          </a:p>
          <a:p>
            <a:pPr marL="109728" indent="0" algn="just">
              <a:buNone/>
            </a:pPr>
            <a:r>
              <a:rPr lang="en-US" dirty="0"/>
              <a:t>	</a:t>
            </a:r>
            <a:r>
              <a:rPr lang="en-US" dirty="0" smtClean="0"/>
              <a:t>	Critical Section Objects</a:t>
            </a:r>
          </a:p>
          <a:p>
            <a:pPr marL="109728" indent="0" algn="just">
              <a:buNone/>
            </a:pPr>
            <a:r>
              <a:rPr lang="en-US" dirty="0"/>
              <a:t>	</a:t>
            </a:r>
            <a:r>
              <a:rPr lang="en-US" dirty="0" smtClean="0"/>
              <a:t>	Events</a:t>
            </a:r>
          </a:p>
          <a:p>
            <a:pPr marL="109728" indent="0" algn="just">
              <a:buNone/>
            </a:pPr>
            <a:r>
              <a:rPr lang="en-US" dirty="0"/>
              <a:t>	</a:t>
            </a:r>
            <a:r>
              <a:rPr lang="en-US" dirty="0" smtClean="0"/>
              <a:t>	</a:t>
            </a:r>
          </a:p>
          <a:p>
            <a:pPr algn="just"/>
            <a:endParaRPr lang="en-IN" dirty="0"/>
          </a:p>
        </p:txBody>
      </p:sp>
      <p:sp>
        <p:nvSpPr>
          <p:cNvPr id="3" name="Title 2"/>
          <p:cNvSpPr>
            <a:spLocks noGrp="1"/>
          </p:cNvSpPr>
          <p:nvPr>
            <p:ph type="title"/>
          </p:nvPr>
        </p:nvSpPr>
        <p:spPr/>
        <p:txBody>
          <a:bodyPr>
            <a:normAutofit fontScale="90000"/>
          </a:bodyPr>
          <a:lstStyle/>
          <a:p>
            <a:r>
              <a:rPr lang="en-US" dirty="0"/>
              <a:t>Task Synchronization techniques</a:t>
            </a:r>
            <a:endParaRPr lang="en-IN" dirty="0"/>
          </a:p>
        </p:txBody>
      </p:sp>
    </p:spTree>
    <p:extLst>
      <p:ext uri="{BB962C8B-B14F-4D97-AF65-F5344CB8AC3E}">
        <p14:creationId xmlns:p14="http://schemas.microsoft.com/office/powerpoint/2010/main" xmlns="" val="618301344"/>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Semaphore:</a:t>
            </a:r>
          </a:p>
          <a:p>
            <a:pPr algn="just"/>
            <a:r>
              <a:rPr lang="en-US" dirty="0" smtClean="0"/>
              <a:t>Is a sleep and wakeup based mutual exclusion implementation for shared resource access.</a:t>
            </a:r>
          </a:p>
          <a:p>
            <a:pPr algn="just"/>
            <a:r>
              <a:rPr lang="en-US" dirty="0" smtClean="0"/>
              <a:t>Semaphore is a system resource and the process which wants to access the shared resource can first acquire this system object to indicate the other processes which wants the shared resource that the shared resource is currently acquired by it.</a:t>
            </a:r>
          </a:p>
          <a:p>
            <a:pPr algn="just"/>
            <a:endParaRPr lang="en-IN" dirty="0"/>
          </a:p>
        </p:txBody>
      </p:sp>
      <p:sp>
        <p:nvSpPr>
          <p:cNvPr id="3" name="Title 2"/>
          <p:cNvSpPr>
            <a:spLocks noGrp="1"/>
          </p:cNvSpPr>
          <p:nvPr>
            <p:ph type="title"/>
          </p:nvPr>
        </p:nvSpPr>
        <p:spPr/>
        <p:txBody>
          <a:bodyPr>
            <a:normAutofit fontScale="90000"/>
          </a:bodyPr>
          <a:lstStyle/>
          <a:p>
            <a:pPr algn="ctr"/>
            <a:r>
              <a:rPr lang="en-US" dirty="0" smtClean="0"/>
              <a:t>Sleep and Wakeup Policy Implementations</a:t>
            </a:r>
            <a:endParaRPr lang="en-IN" dirty="0"/>
          </a:p>
        </p:txBody>
      </p:sp>
    </p:spTree>
    <p:extLst>
      <p:ext uri="{BB962C8B-B14F-4D97-AF65-F5344CB8AC3E}">
        <p14:creationId xmlns:p14="http://schemas.microsoft.com/office/powerpoint/2010/main" xmlns="" val="1346358569"/>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The resources which are shared among a process can be either for exclusive use by a process or for using by a number of processes at a time.</a:t>
            </a:r>
          </a:p>
          <a:p>
            <a:pPr algn="just"/>
            <a:r>
              <a:rPr lang="en-US" dirty="0" smtClean="0"/>
              <a:t>Display Device</a:t>
            </a:r>
          </a:p>
          <a:p>
            <a:pPr algn="just"/>
            <a:r>
              <a:rPr lang="en-US" dirty="0" smtClean="0"/>
              <a:t>Hard Disk of a system is a typical example for sharing the resource among a limited number of multiple processes.</a:t>
            </a:r>
          </a:p>
          <a:p>
            <a:pPr algn="just"/>
            <a:r>
              <a:rPr lang="en-US" dirty="0" smtClean="0"/>
              <a:t>Various processes can access the different sectors of the hard-disk concurrently.</a:t>
            </a:r>
          </a:p>
          <a:p>
            <a:pPr algn="just"/>
            <a:endParaRPr lang="en-IN" dirty="0"/>
          </a:p>
        </p:txBody>
      </p:sp>
      <p:sp>
        <p:nvSpPr>
          <p:cNvPr id="3" name="Title 2"/>
          <p:cNvSpPr>
            <a:spLocks noGrp="1"/>
          </p:cNvSpPr>
          <p:nvPr>
            <p:ph type="title"/>
          </p:nvPr>
        </p:nvSpPr>
        <p:spPr/>
        <p:txBody>
          <a:bodyPr>
            <a:normAutofit fontScale="90000"/>
          </a:bodyPr>
          <a:lstStyle/>
          <a:p>
            <a:pPr algn="ctr"/>
            <a:r>
              <a:rPr lang="en-US" dirty="0"/>
              <a:t>Sleep and Wakeup Policy Implementations</a:t>
            </a:r>
            <a:endParaRPr lang="en-IN" dirty="0"/>
          </a:p>
        </p:txBody>
      </p:sp>
    </p:spTree>
    <p:extLst>
      <p:ext uri="{BB962C8B-B14F-4D97-AF65-F5344CB8AC3E}">
        <p14:creationId xmlns:p14="http://schemas.microsoft.com/office/powerpoint/2010/main" xmlns="" val="1204811769"/>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algn="just"/>
            <a:r>
              <a:rPr lang="en-US" dirty="0" smtClean="0"/>
              <a:t>Based on the implementation of the sharing limitation of the shared resource, semaphores are classified into two; namely ‘Binary Semaphore’ and ‘Counting Semaphore’.</a:t>
            </a:r>
          </a:p>
          <a:p>
            <a:pPr marL="109728" indent="0" algn="just">
              <a:buNone/>
            </a:pPr>
            <a:r>
              <a:rPr lang="en-US" b="1" dirty="0"/>
              <a:t>Binary semaphore:</a:t>
            </a:r>
          </a:p>
          <a:p>
            <a:pPr algn="just"/>
            <a:r>
              <a:rPr lang="en-US" dirty="0" smtClean="0"/>
              <a:t>Binary Semaphore provides exclusive access to shared resource by allocating the resource to a single process at a time and not allowing the other processes to access it when it is being owned by a process.</a:t>
            </a:r>
          </a:p>
          <a:p>
            <a:pPr algn="just"/>
            <a:r>
              <a:rPr lang="en-US" dirty="0" smtClean="0"/>
              <a:t>OS kernel dependent.</a:t>
            </a:r>
          </a:p>
          <a:p>
            <a:pPr algn="just"/>
            <a:r>
              <a:rPr lang="en-US" dirty="0" smtClean="0"/>
              <a:t>Under certain OS kernel it is referred as ‘</a:t>
            </a:r>
            <a:r>
              <a:rPr lang="en-US" u="sng" dirty="0" err="1" smtClean="0"/>
              <a:t>Mutex</a:t>
            </a:r>
            <a:r>
              <a:rPr lang="en-US" dirty="0" smtClean="0"/>
              <a:t>’.</a:t>
            </a:r>
            <a:endParaRPr lang="en-IN" dirty="0"/>
          </a:p>
        </p:txBody>
      </p:sp>
      <p:sp>
        <p:nvSpPr>
          <p:cNvPr id="3" name="Title 2"/>
          <p:cNvSpPr>
            <a:spLocks noGrp="1"/>
          </p:cNvSpPr>
          <p:nvPr>
            <p:ph type="title"/>
          </p:nvPr>
        </p:nvSpPr>
        <p:spPr/>
        <p:txBody>
          <a:bodyPr>
            <a:normAutofit fontScale="90000"/>
          </a:bodyPr>
          <a:lstStyle/>
          <a:p>
            <a:pPr algn="ctr"/>
            <a:r>
              <a:rPr lang="en-US" dirty="0"/>
              <a:t>Sleep and Wakeup Policy Implementations</a:t>
            </a:r>
            <a:endParaRPr lang="en-IN" dirty="0"/>
          </a:p>
        </p:txBody>
      </p:sp>
    </p:spTree>
    <p:extLst>
      <p:ext uri="{BB962C8B-B14F-4D97-AF65-F5344CB8AC3E}">
        <p14:creationId xmlns:p14="http://schemas.microsoft.com/office/powerpoint/2010/main" xmlns="" val="12581800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Applications/services are classified into two categories, they are</a:t>
            </a:r>
          </a:p>
          <a:p>
            <a:pPr lvl="2" algn="just"/>
            <a:r>
              <a:rPr lang="en-US" dirty="0" smtClean="0"/>
              <a:t>User applications</a:t>
            </a:r>
          </a:p>
          <a:p>
            <a:pPr lvl="2" algn="just"/>
            <a:r>
              <a:rPr lang="en-US" dirty="0" smtClean="0"/>
              <a:t>Kernel applications</a:t>
            </a:r>
            <a:endParaRPr lang="en-IN" dirty="0"/>
          </a:p>
          <a:p>
            <a:pPr algn="just"/>
            <a:r>
              <a:rPr lang="en-US" dirty="0" smtClean="0"/>
              <a:t>Program code corresponding to the kernel applications/services are kept in a attached area of primary memory and is protected from unauthorized access by user programs/applications.</a:t>
            </a:r>
          </a:p>
          <a:p>
            <a:pPr algn="just"/>
            <a:r>
              <a:rPr lang="en-US" dirty="0" smtClean="0"/>
              <a:t>Memory space at which kernel code is written is known as </a:t>
            </a:r>
            <a:r>
              <a:rPr lang="en-US" b="1" dirty="0" smtClean="0"/>
              <a:t>‘Kernel Space’.</a:t>
            </a:r>
          </a:p>
        </p:txBody>
      </p:sp>
      <p:sp>
        <p:nvSpPr>
          <p:cNvPr id="3" name="Title 2"/>
          <p:cNvSpPr>
            <a:spLocks noGrp="1"/>
          </p:cNvSpPr>
          <p:nvPr>
            <p:ph type="title"/>
          </p:nvPr>
        </p:nvSpPr>
        <p:spPr/>
        <p:txBody>
          <a:bodyPr/>
          <a:lstStyle/>
          <a:p>
            <a:r>
              <a:rPr lang="en-US" dirty="0" smtClean="0"/>
              <a:t>Kernel space and User space</a:t>
            </a:r>
            <a:endParaRPr lang="en-IN" dirty="0"/>
          </a:p>
        </p:txBody>
      </p:sp>
    </p:spTree>
    <p:extLst>
      <p:ext uri="{BB962C8B-B14F-4D97-AF65-F5344CB8AC3E}">
        <p14:creationId xmlns:p14="http://schemas.microsoft.com/office/powerpoint/2010/main" xmlns="" val="3803541659"/>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Any process can create ‘</a:t>
            </a:r>
            <a:r>
              <a:rPr lang="en-US" dirty="0" err="1" smtClean="0"/>
              <a:t>mutex</a:t>
            </a:r>
            <a:r>
              <a:rPr lang="en-US" dirty="0" smtClean="0"/>
              <a:t> object’ and other process of the system can use this ‘</a:t>
            </a:r>
            <a:r>
              <a:rPr lang="en-US" dirty="0" err="1" smtClean="0"/>
              <a:t>mutex</a:t>
            </a:r>
            <a:r>
              <a:rPr lang="en-US" dirty="0" smtClean="0"/>
              <a:t> object’ for synchronizing the access to critical sections.</a:t>
            </a:r>
          </a:p>
          <a:p>
            <a:pPr algn="just"/>
            <a:r>
              <a:rPr lang="en-US" dirty="0" smtClean="0"/>
              <a:t>Only one process can acquire or own this </a:t>
            </a:r>
            <a:r>
              <a:rPr lang="en-US" dirty="0" err="1" smtClean="0"/>
              <a:t>mutex</a:t>
            </a:r>
            <a:r>
              <a:rPr lang="en-US" dirty="0" smtClean="0"/>
              <a:t> object at a time.</a:t>
            </a:r>
          </a:p>
          <a:p>
            <a:pPr algn="just"/>
            <a:r>
              <a:rPr lang="en-US" dirty="0" smtClean="0"/>
              <a:t>State of a </a:t>
            </a:r>
            <a:r>
              <a:rPr lang="en-US" dirty="0" err="1" smtClean="0"/>
              <a:t>mutex</a:t>
            </a:r>
            <a:r>
              <a:rPr lang="en-US" dirty="0" smtClean="0"/>
              <a:t> object is set to </a:t>
            </a:r>
            <a:r>
              <a:rPr lang="en-US" dirty="0" err="1" smtClean="0"/>
              <a:t>signalled</a:t>
            </a:r>
            <a:r>
              <a:rPr lang="en-US" dirty="0" smtClean="0"/>
              <a:t> when it is not owned by any process and set to non-</a:t>
            </a:r>
            <a:r>
              <a:rPr lang="en-US" dirty="0" err="1" smtClean="0"/>
              <a:t>signalled</a:t>
            </a:r>
            <a:r>
              <a:rPr lang="en-US" dirty="0" smtClean="0"/>
              <a:t> when it is owned by any process.</a:t>
            </a:r>
          </a:p>
          <a:p>
            <a:pPr algn="just"/>
            <a:r>
              <a:rPr lang="en-US" dirty="0" smtClean="0"/>
              <a:t>Example: Hotel rooms</a:t>
            </a:r>
            <a:endParaRPr lang="en-IN" dirty="0"/>
          </a:p>
        </p:txBody>
      </p:sp>
      <p:sp>
        <p:nvSpPr>
          <p:cNvPr id="3" name="Title 2"/>
          <p:cNvSpPr>
            <a:spLocks noGrp="1"/>
          </p:cNvSpPr>
          <p:nvPr>
            <p:ph type="title"/>
          </p:nvPr>
        </p:nvSpPr>
        <p:spPr/>
        <p:txBody>
          <a:bodyPr>
            <a:normAutofit fontScale="90000"/>
          </a:bodyPr>
          <a:lstStyle/>
          <a:p>
            <a:pPr algn="ctr"/>
            <a:r>
              <a:rPr lang="en-US" dirty="0"/>
              <a:t>Sleep and Wakeup Policy Implementations</a:t>
            </a:r>
            <a:endParaRPr lang="en-IN" dirty="0"/>
          </a:p>
        </p:txBody>
      </p:sp>
    </p:spTree>
    <p:extLst>
      <p:ext uri="{BB962C8B-B14F-4D97-AF65-F5344CB8AC3E}">
        <p14:creationId xmlns:p14="http://schemas.microsoft.com/office/powerpoint/2010/main" xmlns="" val="2181448414"/>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Counting semaphore:</a:t>
            </a:r>
          </a:p>
          <a:p>
            <a:pPr algn="just"/>
            <a:r>
              <a:rPr lang="en-US" dirty="0" smtClean="0"/>
              <a:t>In this type it limits the access of resources by a fixed number of process.</a:t>
            </a:r>
          </a:p>
          <a:p>
            <a:pPr algn="just"/>
            <a:r>
              <a:rPr lang="en-US" dirty="0" smtClean="0"/>
              <a:t>Maintains a count between zero and a finite value, and limits the usage of the resource to the maximum value of the count supported by it.</a:t>
            </a:r>
          </a:p>
          <a:p>
            <a:pPr algn="just"/>
            <a:r>
              <a:rPr lang="en-US" dirty="0" smtClean="0"/>
              <a:t>State of the counting semaphore object is set to ‘</a:t>
            </a:r>
            <a:r>
              <a:rPr lang="en-US" dirty="0" err="1" smtClean="0"/>
              <a:t>signalled</a:t>
            </a:r>
            <a:r>
              <a:rPr lang="en-US" dirty="0" smtClean="0"/>
              <a:t>’ when the count of the object is greater than zero.</a:t>
            </a:r>
          </a:p>
        </p:txBody>
      </p:sp>
      <p:sp>
        <p:nvSpPr>
          <p:cNvPr id="3" name="Title 2"/>
          <p:cNvSpPr>
            <a:spLocks noGrp="1"/>
          </p:cNvSpPr>
          <p:nvPr>
            <p:ph type="title"/>
          </p:nvPr>
        </p:nvSpPr>
        <p:spPr/>
        <p:txBody>
          <a:bodyPr>
            <a:normAutofit fontScale="90000"/>
          </a:bodyPr>
          <a:lstStyle/>
          <a:p>
            <a:pPr algn="ctr"/>
            <a:r>
              <a:rPr lang="en-US" dirty="0"/>
              <a:t>Sleep and Wakeup Policy Implementations</a:t>
            </a:r>
            <a:endParaRPr lang="en-IN" dirty="0"/>
          </a:p>
        </p:txBody>
      </p:sp>
    </p:spTree>
    <p:extLst>
      <p:ext uri="{BB962C8B-B14F-4D97-AF65-F5344CB8AC3E}">
        <p14:creationId xmlns:p14="http://schemas.microsoft.com/office/powerpoint/2010/main" xmlns="" val="752432215"/>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The count associated with a ‘semaphore object’ is decremented by one when a process acquires it and the count is incremented by one when it releases the ‘semaphore object’.</a:t>
            </a:r>
          </a:p>
          <a:p>
            <a:pPr algn="just"/>
            <a:r>
              <a:rPr lang="en-US" dirty="0" smtClean="0"/>
              <a:t>The state of semaphore object is set to non-</a:t>
            </a:r>
            <a:r>
              <a:rPr lang="en-US" dirty="0" err="1" smtClean="0"/>
              <a:t>signalled</a:t>
            </a:r>
            <a:r>
              <a:rPr lang="en-US" dirty="0" smtClean="0"/>
              <a:t> when the semaphore is acquired by the maximum number of process that the semaphore can support(semaphore object becomes zero).</a:t>
            </a:r>
            <a:endParaRPr lang="en-IN" dirty="0"/>
          </a:p>
        </p:txBody>
      </p:sp>
      <p:sp>
        <p:nvSpPr>
          <p:cNvPr id="3" name="Title 2"/>
          <p:cNvSpPr>
            <a:spLocks noGrp="1"/>
          </p:cNvSpPr>
          <p:nvPr>
            <p:ph type="title"/>
          </p:nvPr>
        </p:nvSpPr>
        <p:spPr/>
        <p:txBody>
          <a:bodyPr>
            <a:normAutofit fontScale="90000"/>
          </a:bodyPr>
          <a:lstStyle/>
          <a:p>
            <a:pPr algn="ctr"/>
            <a:r>
              <a:rPr lang="en-US" dirty="0"/>
              <a:t>Sleep and Wakeup Policy </a:t>
            </a:r>
            <a:r>
              <a:rPr lang="en-US" dirty="0" smtClean="0"/>
              <a:t>Implementations</a:t>
            </a:r>
            <a:endParaRPr lang="en-IN" dirty="0"/>
          </a:p>
        </p:txBody>
      </p:sp>
    </p:spTree>
    <p:extLst>
      <p:ext uri="{BB962C8B-B14F-4D97-AF65-F5344CB8AC3E}">
        <p14:creationId xmlns:p14="http://schemas.microsoft.com/office/powerpoint/2010/main" xmlns="" val="112417675"/>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Counting semaphores are similar to binary semaphores in operation.</a:t>
            </a:r>
          </a:p>
          <a:p>
            <a:pPr algn="just"/>
            <a:r>
              <a:rPr lang="en-US" dirty="0" smtClean="0"/>
              <a:t>The only difference between them is that binary semaphore can only be used for exclusive access, whereas counting semaphores are used for both exclusive and limited access.</a:t>
            </a:r>
          </a:p>
          <a:p>
            <a:pPr algn="just"/>
            <a:r>
              <a:rPr lang="en-US" dirty="0" smtClean="0"/>
              <a:t>Example: </a:t>
            </a:r>
            <a:r>
              <a:rPr lang="en-US" dirty="0" err="1" smtClean="0"/>
              <a:t>Dormitary</a:t>
            </a:r>
            <a:endParaRPr lang="en-IN" dirty="0"/>
          </a:p>
        </p:txBody>
      </p:sp>
      <p:sp>
        <p:nvSpPr>
          <p:cNvPr id="3" name="Title 2"/>
          <p:cNvSpPr>
            <a:spLocks noGrp="1"/>
          </p:cNvSpPr>
          <p:nvPr>
            <p:ph type="title"/>
          </p:nvPr>
        </p:nvSpPr>
        <p:spPr/>
        <p:txBody>
          <a:bodyPr>
            <a:normAutofit fontScale="90000"/>
          </a:bodyPr>
          <a:lstStyle/>
          <a:p>
            <a:pPr algn="ctr"/>
            <a:r>
              <a:rPr lang="en-US" dirty="0"/>
              <a:t>Sleep and Wakeup Policy Implementations</a:t>
            </a:r>
            <a:endParaRPr lang="en-IN" dirty="0"/>
          </a:p>
        </p:txBody>
      </p:sp>
    </p:spTree>
    <p:extLst>
      <p:ext uri="{BB962C8B-B14F-4D97-AF65-F5344CB8AC3E}">
        <p14:creationId xmlns:p14="http://schemas.microsoft.com/office/powerpoint/2010/main" xmlns="" val="2957546217"/>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marL="109728" indent="0" algn="just">
              <a:buNone/>
            </a:pPr>
            <a:r>
              <a:rPr lang="en-US" b="1" dirty="0" smtClean="0"/>
              <a:t>Critical section Objects:</a:t>
            </a:r>
          </a:p>
          <a:p>
            <a:pPr algn="just"/>
            <a:r>
              <a:rPr lang="en-US" dirty="0" smtClean="0"/>
              <a:t>Same as the </a:t>
            </a:r>
            <a:r>
              <a:rPr lang="en-US" dirty="0" err="1" smtClean="0"/>
              <a:t>mutex</a:t>
            </a:r>
            <a:r>
              <a:rPr lang="en-US" dirty="0" smtClean="0"/>
              <a:t> object except that critical section object can only be used by the process of a single process(Intra Process).</a:t>
            </a:r>
          </a:p>
          <a:p>
            <a:pPr algn="just"/>
            <a:r>
              <a:rPr lang="en-US" dirty="0" smtClean="0"/>
              <a:t>The piece of code which needs to be made as critical section is placed at the ‘critical section’ area by the process.</a:t>
            </a:r>
          </a:p>
          <a:p>
            <a:pPr algn="just"/>
            <a:r>
              <a:rPr lang="en-US" dirty="0" smtClean="0"/>
              <a:t>The process creates a ‘critical section’ area by creating a variable type CRITICAL_SECTION.</a:t>
            </a:r>
          </a:p>
          <a:p>
            <a:pPr algn="just"/>
            <a:r>
              <a:rPr lang="en-US" dirty="0" smtClean="0"/>
              <a:t>The critical section must be </a:t>
            </a:r>
            <a:r>
              <a:rPr lang="en-US" dirty="0" err="1" smtClean="0"/>
              <a:t>initialised</a:t>
            </a:r>
            <a:r>
              <a:rPr lang="en-US" dirty="0" smtClean="0"/>
              <a:t> before the threads of a process can use it for getting exclusive access.</a:t>
            </a:r>
            <a:endParaRPr lang="en-IN" dirty="0"/>
          </a:p>
        </p:txBody>
      </p:sp>
      <p:sp>
        <p:nvSpPr>
          <p:cNvPr id="3" name="Title 2"/>
          <p:cNvSpPr>
            <a:spLocks noGrp="1"/>
          </p:cNvSpPr>
          <p:nvPr>
            <p:ph type="title"/>
          </p:nvPr>
        </p:nvSpPr>
        <p:spPr/>
        <p:txBody>
          <a:bodyPr>
            <a:normAutofit fontScale="90000"/>
          </a:bodyPr>
          <a:lstStyle/>
          <a:p>
            <a:pPr algn="ctr"/>
            <a:r>
              <a:rPr lang="en-US" dirty="0"/>
              <a:t>Sleep and Wakeup Policy Implementations</a:t>
            </a:r>
            <a:endParaRPr lang="en-IN" dirty="0"/>
          </a:p>
        </p:txBody>
      </p:sp>
    </p:spTree>
    <p:extLst>
      <p:ext uri="{BB962C8B-B14F-4D97-AF65-F5344CB8AC3E}">
        <p14:creationId xmlns:p14="http://schemas.microsoft.com/office/powerpoint/2010/main" xmlns="" val="428733717"/>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Events:</a:t>
            </a:r>
          </a:p>
          <a:p>
            <a:pPr algn="just"/>
            <a:r>
              <a:rPr lang="en-US" dirty="0" smtClean="0"/>
              <a:t>Event object is a synchronization technique which uses notification mechanism for synchronization.</a:t>
            </a:r>
          </a:p>
          <a:p>
            <a:pPr algn="just"/>
            <a:r>
              <a:rPr lang="en-US" dirty="0" smtClean="0"/>
              <a:t>In concurrent execution we may come across situations which demand the processes to wait for a particular sequence for its operations.</a:t>
            </a:r>
          </a:p>
          <a:p>
            <a:pPr algn="just"/>
            <a:r>
              <a:rPr lang="en-US" dirty="0" smtClean="0"/>
              <a:t>Similar to producer-consumer.</a:t>
            </a:r>
            <a:endParaRPr lang="en-IN" dirty="0"/>
          </a:p>
        </p:txBody>
      </p:sp>
      <p:sp>
        <p:nvSpPr>
          <p:cNvPr id="3" name="Title 2"/>
          <p:cNvSpPr>
            <a:spLocks noGrp="1"/>
          </p:cNvSpPr>
          <p:nvPr>
            <p:ph type="title"/>
          </p:nvPr>
        </p:nvSpPr>
        <p:spPr/>
        <p:txBody>
          <a:bodyPr>
            <a:normAutofit fontScale="90000"/>
          </a:bodyPr>
          <a:lstStyle/>
          <a:p>
            <a:pPr algn="ctr"/>
            <a:r>
              <a:rPr lang="en-US" dirty="0"/>
              <a:t>Sleep and Wakeup Policy Implementations</a:t>
            </a:r>
            <a:endParaRPr lang="en-IN" dirty="0"/>
          </a:p>
        </p:txBody>
      </p:sp>
    </p:spTree>
    <p:extLst>
      <p:ext uri="{BB962C8B-B14F-4D97-AF65-F5344CB8AC3E}">
        <p14:creationId xmlns:p14="http://schemas.microsoft.com/office/powerpoint/2010/main" xmlns="" val="2919477840"/>
      </p:ext>
    </p:extLst>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lgn="just"/>
            <a:r>
              <a:rPr lang="en-US" dirty="0" smtClean="0"/>
              <a:t>Piece of software that acts as a bridge between OS and the hardware.</a:t>
            </a:r>
          </a:p>
          <a:p>
            <a:pPr algn="just"/>
            <a:r>
              <a:rPr lang="en-US" dirty="0" smtClean="0"/>
              <a:t>All the devices related access should flow through the OS kernel and the OS kernel routes it to the concerned hardware peripheral.</a:t>
            </a:r>
          </a:p>
          <a:p>
            <a:pPr algn="just"/>
            <a:r>
              <a:rPr lang="en-US" dirty="0" smtClean="0"/>
              <a:t>OS provides interfaces in the form of Application Programming Interfaces (API’s) for accessing the hardware.</a:t>
            </a:r>
          </a:p>
          <a:p>
            <a:pPr algn="just"/>
            <a:r>
              <a:rPr lang="en-US" dirty="0" smtClean="0"/>
              <a:t>Device drivers are responsible for initiating and managing the communication with the hardware peripherals.</a:t>
            </a:r>
            <a:endParaRPr lang="en-IN" dirty="0"/>
          </a:p>
        </p:txBody>
      </p:sp>
      <p:sp>
        <p:nvSpPr>
          <p:cNvPr id="3" name="Title 2"/>
          <p:cNvSpPr>
            <a:spLocks noGrp="1"/>
          </p:cNvSpPr>
          <p:nvPr>
            <p:ph type="title"/>
          </p:nvPr>
        </p:nvSpPr>
        <p:spPr/>
        <p:txBody>
          <a:bodyPr/>
          <a:lstStyle/>
          <a:p>
            <a:r>
              <a:rPr lang="en-US" dirty="0" smtClean="0"/>
              <a:t>Device Drivers</a:t>
            </a:r>
            <a:endParaRPr lang="en-IN" dirty="0"/>
          </a:p>
        </p:txBody>
      </p:sp>
    </p:spTree>
    <p:extLst>
      <p:ext uri="{BB962C8B-B14F-4D97-AF65-F5344CB8AC3E}">
        <p14:creationId xmlns:p14="http://schemas.microsoft.com/office/powerpoint/2010/main" xmlns="" val="1209504533"/>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Certain drivers come as part of the OS kernel and certain drivers need to be installed on the fly.</a:t>
            </a:r>
          </a:p>
          <a:p>
            <a:pPr algn="just"/>
            <a:r>
              <a:rPr lang="en-US" dirty="0" smtClean="0"/>
              <a:t>Certainly the OS will not contain the drivers for all drivers for all devices and peripherals.</a:t>
            </a:r>
          </a:p>
          <a:p>
            <a:pPr algn="just"/>
            <a:r>
              <a:rPr lang="en-US" dirty="0" smtClean="0"/>
              <a:t>If an external device, whose driver software is not available with OS kernel image, is connected to the embedded device, the OS prompts to the user to install its driver manually.</a:t>
            </a:r>
          </a:p>
          <a:p>
            <a:pPr algn="just"/>
            <a:endParaRPr lang="en-IN" dirty="0"/>
          </a:p>
        </p:txBody>
      </p:sp>
      <p:sp>
        <p:nvSpPr>
          <p:cNvPr id="3" name="Title 2"/>
          <p:cNvSpPr>
            <a:spLocks noGrp="1"/>
          </p:cNvSpPr>
          <p:nvPr>
            <p:ph type="title"/>
          </p:nvPr>
        </p:nvSpPr>
        <p:spPr/>
        <p:txBody>
          <a:bodyPr/>
          <a:lstStyle/>
          <a:p>
            <a:r>
              <a:rPr lang="en-US" dirty="0" smtClean="0"/>
              <a:t>Device Drivers</a:t>
            </a:r>
            <a:endParaRPr lang="en-IN" dirty="0"/>
          </a:p>
        </p:txBody>
      </p:sp>
    </p:spTree>
    <p:extLst>
      <p:ext uri="{BB962C8B-B14F-4D97-AF65-F5344CB8AC3E}">
        <p14:creationId xmlns:p14="http://schemas.microsoft.com/office/powerpoint/2010/main" xmlns="" val="3552358098"/>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Device drivers which are part of the OS image are known as ‘Built-in drivers’ or ‘On-board drivers’. These drivers are loaded by the OS at the time of booting the device and are always kept in RAM.</a:t>
            </a:r>
          </a:p>
          <a:p>
            <a:pPr algn="just"/>
            <a:r>
              <a:rPr lang="en-US" dirty="0" smtClean="0"/>
              <a:t>Drivers which need to be installed for accessing a device are known as ‘Installable drivers’. These drivers are loaded by the OS on a need basis.</a:t>
            </a:r>
          </a:p>
          <a:p>
            <a:pPr algn="just"/>
            <a:r>
              <a:rPr lang="en-US" dirty="0" smtClean="0"/>
              <a:t>OS dependent.</a:t>
            </a:r>
            <a:endParaRPr lang="en-IN" dirty="0"/>
          </a:p>
        </p:txBody>
      </p:sp>
      <p:sp>
        <p:nvSpPr>
          <p:cNvPr id="3" name="Title 2"/>
          <p:cNvSpPr>
            <a:spLocks noGrp="1"/>
          </p:cNvSpPr>
          <p:nvPr>
            <p:ph type="title"/>
          </p:nvPr>
        </p:nvSpPr>
        <p:spPr/>
        <p:txBody>
          <a:bodyPr/>
          <a:lstStyle/>
          <a:p>
            <a:r>
              <a:rPr lang="en-US" dirty="0" smtClean="0"/>
              <a:t>Device Drivers</a:t>
            </a:r>
            <a:endParaRPr lang="en-IN" dirty="0"/>
          </a:p>
        </p:txBody>
      </p:sp>
    </p:spTree>
    <p:extLst>
      <p:ext uri="{BB962C8B-B14F-4D97-AF65-F5344CB8AC3E}">
        <p14:creationId xmlns:p14="http://schemas.microsoft.com/office/powerpoint/2010/main" xmlns="" val="2801467531"/>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algn="just"/>
            <a:r>
              <a:rPr lang="en-US" dirty="0" smtClean="0"/>
              <a:t>Very essential to know the hardware interfacing details like memory address assigned to the device, the interrupt used etc. of on-board peripherals for writing a driver for that peripheral.</a:t>
            </a:r>
          </a:p>
          <a:p>
            <a:pPr algn="just"/>
            <a:r>
              <a:rPr lang="en-US" dirty="0" smtClean="0"/>
              <a:t>Some RTOS systems support a layered architecture for the driver which separates out the low level implementation from the OS specific interface.</a:t>
            </a:r>
          </a:p>
          <a:p>
            <a:pPr algn="just"/>
            <a:r>
              <a:rPr lang="en-US" dirty="0" smtClean="0"/>
              <a:t>Low level implementation part is generally known as Platform Dependent Device(PDD) layer. The OS specific interface part is known as Model Device Driver (MDD) or Logical Device Driver(LDD).</a:t>
            </a:r>
          </a:p>
        </p:txBody>
      </p:sp>
      <p:sp>
        <p:nvSpPr>
          <p:cNvPr id="3" name="Title 2"/>
          <p:cNvSpPr>
            <a:spLocks noGrp="1"/>
          </p:cNvSpPr>
          <p:nvPr>
            <p:ph type="title"/>
          </p:nvPr>
        </p:nvSpPr>
        <p:spPr/>
        <p:txBody>
          <a:bodyPr/>
          <a:lstStyle/>
          <a:p>
            <a:r>
              <a:rPr lang="en-US" dirty="0" smtClean="0"/>
              <a:t>Device Drivers</a:t>
            </a:r>
            <a:endParaRPr lang="en-IN" dirty="0"/>
          </a:p>
        </p:txBody>
      </p:sp>
    </p:spTree>
    <p:extLst>
      <p:ext uri="{BB962C8B-B14F-4D97-AF65-F5344CB8AC3E}">
        <p14:creationId xmlns:p14="http://schemas.microsoft.com/office/powerpoint/2010/main" xmlns="" val="508116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algn="just"/>
            <a:r>
              <a:rPr lang="en-US" dirty="0" smtClean="0"/>
              <a:t>All user applications are loaded to a specific area of primary memory and this memory area is known as </a:t>
            </a:r>
            <a:r>
              <a:rPr lang="en-US" b="1" dirty="0" smtClean="0"/>
              <a:t>‘User Space’.</a:t>
            </a:r>
          </a:p>
          <a:p>
            <a:pPr algn="just"/>
            <a:r>
              <a:rPr lang="en-US" dirty="0" smtClean="0"/>
              <a:t>This is the area where user applications are loaded and gets executed.</a:t>
            </a:r>
          </a:p>
          <a:p>
            <a:pPr algn="just"/>
            <a:r>
              <a:rPr lang="en-US" dirty="0" smtClean="0"/>
              <a:t>Partitioning of memory into kernel and user space is purely dependent on type of operating system.</a:t>
            </a:r>
          </a:p>
          <a:p>
            <a:pPr algn="just"/>
            <a:r>
              <a:rPr lang="en-US" dirty="0" smtClean="0"/>
              <a:t>In an OS with virtual memory support, the user applications are  loaded into its corresponding virtual memory space with demand paging technique.</a:t>
            </a:r>
            <a:endParaRPr lang="en-IN" dirty="0"/>
          </a:p>
        </p:txBody>
      </p:sp>
      <p:sp>
        <p:nvSpPr>
          <p:cNvPr id="3" name="Title 2"/>
          <p:cNvSpPr>
            <a:spLocks noGrp="1"/>
          </p:cNvSpPr>
          <p:nvPr>
            <p:ph type="title"/>
          </p:nvPr>
        </p:nvSpPr>
        <p:spPr/>
        <p:txBody>
          <a:bodyPr/>
          <a:lstStyle/>
          <a:p>
            <a:r>
              <a:rPr lang="en-US" dirty="0" smtClean="0"/>
              <a:t>User space</a:t>
            </a:r>
            <a:endParaRPr lang="en-IN" dirty="0"/>
          </a:p>
        </p:txBody>
      </p:sp>
    </p:spTree>
    <p:extLst>
      <p:ext uri="{BB962C8B-B14F-4D97-AF65-F5344CB8AC3E}">
        <p14:creationId xmlns:p14="http://schemas.microsoft.com/office/powerpoint/2010/main" xmlns="" val="3687530144"/>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algn="just"/>
            <a:r>
              <a:rPr lang="en-US" dirty="0"/>
              <a:t>The driver files are usually in the form of a </a:t>
            </a:r>
            <a:r>
              <a:rPr lang="en-US" i="1" dirty="0" err="1"/>
              <a:t>dll</a:t>
            </a:r>
            <a:r>
              <a:rPr lang="en-US" i="1" dirty="0"/>
              <a:t> </a:t>
            </a:r>
            <a:r>
              <a:rPr lang="en-US" dirty="0"/>
              <a:t>file.</a:t>
            </a:r>
            <a:endParaRPr lang="en-IN" dirty="0"/>
          </a:p>
          <a:p>
            <a:pPr algn="just"/>
            <a:r>
              <a:rPr lang="en-US" dirty="0" smtClean="0"/>
              <a:t>Drivers can run in either user space or kernel space. Drivers which run in user space are known as </a:t>
            </a:r>
            <a:r>
              <a:rPr lang="en-US" i="1" dirty="0" smtClean="0"/>
              <a:t>user mode drivers</a:t>
            </a:r>
            <a:r>
              <a:rPr lang="en-US" dirty="0" smtClean="0"/>
              <a:t> and the drives which run in kernel space are known as </a:t>
            </a:r>
            <a:r>
              <a:rPr lang="en-US" i="1" dirty="0" smtClean="0"/>
              <a:t>kernel mode drivers</a:t>
            </a:r>
            <a:r>
              <a:rPr lang="en-US" dirty="0" smtClean="0"/>
              <a:t>.</a:t>
            </a:r>
          </a:p>
          <a:p>
            <a:pPr algn="just"/>
            <a:r>
              <a:rPr lang="en-US" dirty="0" smtClean="0"/>
              <a:t>Device driver implements the following:</a:t>
            </a:r>
          </a:p>
          <a:p>
            <a:pPr marL="624078" indent="-514350" algn="just">
              <a:buAutoNum type="arabicPeriod"/>
            </a:pPr>
            <a:r>
              <a:rPr lang="en-US" dirty="0" smtClean="0"/>
              <a:t>Device(Hardware) Initialization and Interrupt configuration</a:t>
            </a:r>
          </a:p>
          <a:p>
            <a:pPr marL="624078" indent="-514350" algn="just">
              <a:buAutoNum type="arabicPeriod"/>
            </a:pPr>
            <a:r>
              <a:rPr lang="en-US" dirty="0" smtClean="0"/>
              <a:t>Interrupt handling and processing</a:t>
            </a:r>
          </a:p>
          <a:p>
            <a:pPr marL="624078" indent="-514350" algn="just">
              <a:buAutoNum type="arabicPeriod"/>
            </a:pPr>
            <a:r>
              <a:rPr lang="en-US" dirty="0" smtClean="0"/>
              <a:t>Client interfacing(Interfacing with user applications)</a:t>
            </a:r>
            <a:endParaRPr lang="en-IN" dirty="0"/>
          </a:p>
        </p:txBody>
      </p:sp>
      <p:sp>
        <p:nvSpPr>
          <p:cNvPr id="3" name="Title 2"/>
          <p:cNvSpPr>
            <a:spLocks noGrp="1"/>
          </p:cNvSpPr>
          <p:nvPr>
            <p:ph type="title"/>
          </p:nvPr>
        </p:nvSpPr>
        <p:spPr/>
        <p:txBody>
          <a:bodyPr/>
          <a:lstStyle/>
          <a:p>
            <a:r>
              <a:rPr lang="en-US" dirty="0" smtClean="0"/>
              <a:t>Device Drivers</a:t>
            </a:r>
            <a:endParaRPr lang="en-IN" dirty="0"/>
          </a:p>
        </p:txBody>
      </p:sp>
    </p:spTree>
    <p:extLst>
      <p:ext uri="{BB962C8B-B14F-4D97-AF65-F5344CB8AC3E}">
        <p14:creationId xmlns:p14="http://schemas.microsoft.com/office/powerpoint/2010/main" xmlns="" val="1814602263"/>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A lot of factors need to be analyzed carefully before making a decision on the selection of an RTOS. These factors can be either functional or non-functional.</a:t>
            </a:r>
          </a:p>
          <a:p>
            <a:pPr marL="109728" indent="0" algn="ctr">
              <a:buNone/>
            </a:pPr>
            <a:r>
              <a:rPr lang="en-US" b="1" dirty="0" smtClean="0"/>
              <a:t>Functional Requirements</a:t>
            </a:r>
          </a:p>
          <a:p>
            <a:pPr marL="109728" indent="0" algn="just">
              <a:buNone/>
            </a:pPr>
            <a:r>
              <a:rPr lang="en-US" b="1" dirty="0" smtClean="0"/>
              <a:t>Processor Support:</a:t>
            </a:r>
          </a:p>
          <a:p>
            <a:pPr algn="just"/>
            <a:r>
              <a:rPr lang="en-US" dirty="0" smtClean="0"/>
              <a:t>It is not necessary that all RTOS’s support all kinds of processor architecture. It is essential to ensure the processor support by the RTOS.</a:t>
            </a:r>
          </a:p>
          <a:p>
            <a:pPr marL="109728" indent="0" algn="just">
              <a:buNone/>
            </a:pPr>
            <a:endParaRPr lang="en-IN" dirty="0"/>
          </a:p>
        </p:txBody>
      </p:sp>
      <p:sp>
        <p:nvSpPr>
          <p:cNvPr id="3" name="Title 2"/>
          <p:cNvSpPr>
            <a:spLocks noGrp="1"/>
          </p:cNvSpPr>
          <p:nvPr>
            <p:ph type="title"/>
          </p:nvPr>
        </p:nvSpPr>
        <p:spPr/>
        <p:txBody>
          <a:bodyPr/>
          <a:lstStyle/>
          <a:p>
            <a:r>
              <a:rPr lang="en-US" dirty="0" smtClean="0"/>
              <a:t>How to choose an RTOS</a:t>
            </a:r>
            <a:endParaRPr lang="en-IN" dirty="0"/>
          </a:p>
        </p:txBody>
      </p:sp>
    </p:spTree>
    <p:extLst>
      <p:ext uri="{BB962C8B-B14F-4D97-AF65-F5344CB8AC3E}">
        <p14:creationId xmlns:p14="http://schemas.microsoft.com/office/powerpoint/2010/main" xmlns="" val="1338993078"/>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Memory Requirements:</a:t>
            </a:r>
          </a:p>
          <a:p>
            <a:pPr algn="just"/>
            <a:r>
              <a:rPr lang="en-US" dirty="0" smtClean="0"/>
              <a:t>OS requires ROM for holding the OS files and it is normally stored in a non-volatile memory like FLASH.</a:t>
            </a:r>
          </a:p>
          <a:p>
            <a:pPr algn="just"/>
            <a:r>
              <a:rPr lang="en-US" dirty="0" smtClean="0"/>
              <a:t>OS also requires working memory RAM for loading the OS services.</a:t>
            </a:r>
          </a:p>
          <a:p>
            <a:pPr marL="109728" indent="0" algn="just">
              <a:buNone/>
            </a:pPr>
            <a:r>
              <a:rPr lang="en-US" b="1" dirty="0" smtClean="0"/>
              <a:t>Real time Capabilities:</a:t>
            </a:r>
            <a:endParaRPr lang="en-US" dirty="0"/>
          </a:p>
          <a:p>
            <a:pPr algn="just"/>
            <a:r>
              <a:rPr lang="en-US" dirty="0" smtClean="0"/>
              <a:t>Not mandatory that OS for all embedded systems need to be Real-time and all embedded OS are ‘Real-time’ in behavior.</a:t>
            </a:r>
            <a:endParaRPr lang="en-IN" dirty="0" smtClean="0"/>
          </a:p>
        </p:txBody>
      </p:sp>
      <p:sp>
        <p:nvSpPr>
          <p:cNvPr id="3" name="Title 2"/>
          <p:cNvSpPr>
            <a:spLocks noGrp="1"/>
          </p:cNvSpPr>
          <p:nvPr>
            <p:ph type="title"/>
          </p:nvPr>
        </p:nvSpPr>
        <p:spPr/>
        <p:txBody>
          <a:bodyPr>
            <a:normAutofit/>
          </a:bodyPr>
          <a:lstStyle/>
          <a:p>
            <a:r>
              <a:rPr lang="en-US" dirty="0"/>
              <a:t>Functional </a:t>
            </a:r>
            <a:r>
              <a:rPr lang="en-US" dirty="0" smtClean="0"/>
              <a:t>Requirements</a:t>
            </a:r>
            <a:endParaRPr lang="en-IN" dirty="0"/>
          </a:p>
        </p:txBody>
      </p:sp>
    </p:spTree>
    <p:extLst>
      <p:ext uri="{BB962C8B-B14F-4D97-AF65-F5344CB8AC3E}">
        <p14:creationId xmlns:p14="http://schemas.microsoft.com/office/powerpoint/2010/main" xmlns="" val="1706526211"/>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Kernel and Interrupt Latency:</a:t>
            </a:r>
          </a:p>
          <a:p>
            <a:pPr algn="just"/>
            <a:r>
              <a:rPr lang="en-US" dirty="0" smtClean="0"/>
              <a:t>The kernel of the OS may disable interrupts while executing certain services and it may lead to interrupt latency.</a:t>
            </a:r>
          </a:p>
          <a:p>
            <a:pPr marL="109728" indent="0" algn="just">
              <a:buNone/>
            </a:pPr>
            <a:r>
              <a:rPr lang="en-US" b="1" dirty="0" smtClean="0"/>
              <a:t>Inter process Communication and Task Synchronization:</a:t>
            </a:r>
          </a:p>
          <a:p>
            <a:pPr algn="just"/>
            <a:r>
              <a:rPr lang="en-US" dirty="0" smtClean="0"/>
              <a:t>OS kernel dependent.</a:t>
            </a:r>
          </a:p>
          <a:p>
            <a:pPr algn="just"/>
            <a:r>
              <a:rPr lang="en-US" dirty="0" smtClean="0"/>
              <a:t>Certain kernels may provide a bunch of options whereas other provide very limited options.</a:t>
            </a:r>
            <a:endParaRPr lang="en-IN" dirty="0"/>
          </a:p>
        </p:txBody>
      </p:sp>
      <p:sp>
        <p:nvSpPr>
          <p:cNvPr id="3" name="Title 2"/>
          <p:cNvSpPr>
            <a:spLocks noGrp="1"/>
          </p:cNvSpPr>
          <p:nvPr>
            <p:ph type="title"/>
          </p:nvPr>
        </p:nvSpPr>
        <p:spPr/>
        <p:txBody>
          <a:bodyPr/>
          <a:lstStyle/>
          <a:p>
            <a:r>
              <a:rPr lang="en-US" dirty="0"/>
              <a:t>Functional Requirements</a:t>
            </a:r>
            <a:endParaRPr lang="en-IN" dirty="0"/>
          </a:p>
        </p:txBody>
      </p:sp>
    </p:spTree>
    <p:extLst>
      <p:ext uri="{BB962C8B-B14F-4D97-AF65-F5344CB8AC3E}">
        <p14:creationId xmlns:p14="http://schemas.microsoft.com/office/powerpoint/2010/main" xmlns="" val="1163251660"/>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marL="109728" indent="0" algn="just">
              <a:buNone/>
            </a:pPr>
            <a:r>
              <a:rPr lang="en-US" b="1" dirty="0" smtClean="0"/>
              <a:t>Modularization Support:</a:t>
            </a:r>
          </a:p>
          <a:p>
            <a:pPr algn="just"/>
            <a:r>
              <a:rPr lang="en-US" dirty="0" smtClean="0"/>
              <a:t>Most OS provide a bunch of features. At times it may not be necessary for an embedded product for its functioning.</a:t>
            </a:r>
          </a:p>
          <a:p>
            <a:pPr algn="just"/>
            <a:r>
              <a:rPr lang="en-US" dirty="0" smtClean="0"/>
              <a:t>Useful if OS supports modularization where in which the developer can choose the essential modules and re-compile the OS image for functioning.</a:t>
            </a:r>
          </a:p>
          <a:p>
            <a:pPr marL="109728" indent="0" algn="just">
              <a:buNone/>
            </a:pPr>
            <a:r>
              <a:rPr lang="en-US" b="1" dirty="0" smtClean="0"/>
              <a:t>Support for Networking and Communication:</a:t>
            </a:r>
          </a:p>
          <a:p>
            <a:pPr algn="just"/>
            <a:r>
              <a:rPr lang="en-US" dirty="0" smtClean="0"/>
              <a:t>OS kernel may provide stack implementation and driver support for a bunch of communication interfaces and networking.</a:t>
            </a:r>
            <a:endParaRPr lang="en-IN" dirty="0"/>
          </a:p>
        </p:txBody>
      </p:sp>
      <p:sp>
        <p:nvSpPr>
          <p:cNvPr id="3" name="Title 2"/>
          <p:cNvSpPr>
            <a:spLocks noGrp="1"/>
          </p:cNvSpPr>
          <p:nvPr>
            <p:ph type="title"/>
          </p:nvPr>
        </p:nvSpPr>
        <p:spPr/>
        <p:txBody>
          <a:bodyPr/>
          <a:lstStyle/>
          <a:p>
            <a:r>
              <a:rPr lang="en-US" dirty="0"/>
              <a:t>Functional Requirements</a:t>
            </a:r>
            <a:endParaRPr lang="en-IN" dirty="0"/>
          </a:p>
        </p:txBody>
      </p:sp>
    </p:spTree>
    <p:extLst>
      <p:ext uri="{BB962C8B-B14F-4D97-AF65-F5344CB8AC3E}">
        <p14:creationId xmlns:p14="http://schemas.microsoft.com/office/powerpoint/2010/main" xmlns="" val="1774948396"/>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109728" indent="0" algn="just">
              <a:buNone/>
            </a:pPr>
            <a:r>
              <a:rPr lang="en-US" b="1" dirty="0" smtClean="0"/>
              <a:t>Development Language Support:</a:t>
            </a:r>
          </a:p>
          <a:p>
            <a:pPr algn="just"/>
            <a:r>
              <a:rPr lang="en-US" dirty="0" smtClean="0"/>
              <a:t>Certain OS include the run time libraries required for running applications written in languages like Java and </a:t>
            </a:r>
            <a:r>
              <a:rPr lang="en-US" smtClean="0"/>
              <a:t>C#.</a:t>
            </a:r>
            <a:endParaRPr lang="en-US" b="1" dirty="0" smtClean="0"/>
          </a:p>
          <a:p>
            <a:pPr marL="109728" indent="0" algn="ctr">
              <a:buNone/>
            </a:pPr>
            <a:endParaRPr lang="en-US" b="1" dirty="0" smtClean="0"/>
          </a:p>
        </p:txBody>
      </p:sp>
      <p:sp>
        <p:nvSpPr>
          <p:cNvPr id="3" name="Title 2"/>
          <p:cNvSpPr>
            <a:spLocks noGrp="1"/>
          </p:cNvSpPr>
          <p:nvPr>
            <p:ph type="title"/>
          </p:nvPr>
        </p:nvSpPr>
        <p:spPr/>
        <p:txBody>
          <a:bodyPr>
            <a:normAutofit/>
          </a:bodyPr>
          <a:lstStyle/>
          <a:p>
            <a:r>
              <a:rPr lang="en-US" dirty="0" smtClean="0"/>
              <a:t>Functional Requirements</a:t>
            </a:r>
            <a:endParaRPr lang="en-IN" dirty="0"/>
          </a:p>
        </p:txBody>
      </p:sp>
    </p:spTree>
    <p:extLst>
      <p:ext uri="{BB962C8B-B14F-4D97-AF65-F5344CB8AC3E}">
        <p14:creationId xmlns:p14="http://schemas.microsoft.com/office/powerpoint/2010/main" xmlns="" val="489258022"/>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a:t>Custom developed or Off the Shelf</a:t>
            </a:r>
          </a:p>
          <a:p>
            <a:pPr algn="just"/>
            <a:r>
              <a:rPr lang="en-US" dirty="0"/>
              <a:t>Depending upon the OS requirement, it is possible to go for the complete design of an operating system suiting the embedded system needs or use an off the shelf, readily available OS.</a:t>
            </a:r>
          </a:p>
          <a:p>
            <a:pPr algn="just"/>
            <a:r>
              <a:rPr lang="en-US" dirty="0"/>
              <a:t>Depends on development cost, licensing fees for the OS, development time and availability of skilled resources</a:t>
            </a:r>
            <a:r>
              <a:rPr lang="en-US" dirty="0" smtClean="0"/>
              <a:t>.</a:t>
            </a:r>
            <a:endParaRPr lang="en-IN" dirty="0"/>
          </a:p>
        </p:txBody>
      </p:sp>
      <p:sp>
        <p:nvSpPr>
          <p:cNvPr id="3" name="Title 2"/>
          <p:cNvSpPr>
            <a:spLocks noGrp="1"/>
          </p:cNvSpPr>
          <p:nvPr>
            <p:ph type="title"/>
          </p:nvPr>
        </p:nvSpPr>
        <p:spPr/>
        <p:txBody>
          <a:bodyPr>
            <a:normAutofit/>
          </a:bodyPr>
          <a:lstStyle/>
          <a:p>
            <a:r>
              <a:rPr lang="en-US" dirty="0"/>
              <a:t>Non-Functional </a:t>
            </a:r>
            <a:r>
              <a:rPr lang="en-US" dirty="0" smtClean="0"/>
              <a:t>Requirements</a:t>
            </a:r>
            <a:endParaRPr lang="en-IN" dirty="0"/>
          </a:p>
        </p:txBody>
      </p:sp>
    </p:spTree>
    <p:extLst>
      <p:ext uri="{BB962C8B-B14F-4D97-AF65-F5344CB8AC3E}">
        <p14:creationId xmlns:p14="http://schemas.microsoft.com/office/powerpoint/2010/main" xmlns="" val="4192987420"/>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Cost:</a:t>
            </a:r>
          </a:p>
          <a:p>
            <a:pPr algn="just"/>
            <a:r>
              <a:rPr lang="en-US" dirty="0" smtClean="0"/>
              <a:t>The total cost for developing or buying the OS and maintaining it in terms of commercial product and custom build needs to be evaluated before taking a decision on the selection of OS.</a:t>
            </a:r>
          </a:p>
          <a:p>
            <a:pPr marL="109728" indent="0" algn="just">
              <a:buNone/>
            </a:pPr>
            <a:r>
              <a:rPr lang="en-US" b="1" dirty="0" smtClean="0"/>
              <a:t>Development and Debugging Tools Availability:</a:t>
            </a:r>
          </a:p>
          <a:p>
            <a:pPr algn="just"/>
            <a:r>
              <a:rPr lang="en-US" dirty="0" smtClean="0"/>
              <a:t>Choosing these tools is a critical decision making factor in selection of an OS for embedded design.</a:t>
            </a:r>
            <a:endParaRPr lang="en-IN" dirty="0"/>
          </a:p>
        </p:txBody>
      </p:sp>
      <p:sp>
        <p:nvSpPr>
          <p:cNvPr id="3" name="Title 2"/>
          <p:cNvSpPr>
            <a:spLocks noGrp="1"/>
          </p:cNvSpPr>
          <p:nvPr>
            <p:ph type="title"/>
          </p:nvPr>
        </p:nvSpPr>
        <p:spPr/>
        <p:txBody>
          <a:bodyPr/>
          <a:lstStyle/>
          <a:p>
            <a:r>
              <a:rPr lang="en-US" dirty="0"/>
              <a:t>Non-Functional Requirements</a:t>
            </a:r>
            <a:endParaRPr lang="en-IN" dirty="0"/>
          </a:p>
        </p:txBody>
      </p:sp>
    </p:spTree>
    <p:extLst>
      <p:ext uri="{BB962C8B-B14F-4D97-AF65-F5344CB8AC3E}">
        <p14:creationId xmlns:p14="http://schemas.microsoft.com/office/powerpoint/2010/main" xmlns="" val="3784998512"/>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Ease of Use:</a:t>
            </a:r>
          </a:p>
          <a:p>
            <a:pPr algn="just"/>
            <a:r>
              <a:rPr lang="en-US" dirty="0" smtClean="0"/>
              <a:t>How easy it is to use a commercial RTOS is another important feature that needs to be considered in the RTOS selection.</a:t>
            </a:r>
          </a:p>
          <a:p>
            <a:pPr marL="109728" indent="0" algn="just">
              <a:buNone/>
            </a:pPr>
            <a:r>
              <a:rPr lang="en-US" b="1" dirty="0" smtClean="0"/>
              <a:t>After Sales:</a:t>
            </a:r>
          </a:p>
          <a:p>
            <a:pPr algn="just"/>
            <a:r>
              <a:rPr lang="en-US" dirty="0" smtClean="0"/>
              <a:t>For commercial embedded RTOS, after sales in the form of e-mail, on-call services etc. for bug fixes, critical patch updates and support for production issues, etc. should be analyzed thoroughly.</a:t>
            </a:r>
            <a:endParaRPr lang="en-IN" dirty="0"/>
          </a:p>
        </p:txBody>
      </p:sp>
      <p:sp>
        <p:nvSpPr>
          <p:cNvPr id="3" name="Title 2"/>
          <p:cNvSpPr>
            <a:spLocks noGrp="1"/>
          </p:cNvSpPr>
          <p:nvPr>
            <p:ph type="title"/>
          </p:nvPr>
        </p:nvSpPr>
        <p:spPr/>
        <p:txBody>
          <a:bodyPr/>
          <a:lstStyle/>
          <a:p>
            <a:r>
              <a:rPr lang="en-US"/>
              <a:t>Non-Functional Requirements</a:t>
            </a:r>
            <a:endParaRPr lang="en-IN"/>
          </a:p>
        </p:txBody>
      </p:sp>
    </p:spTree>
    <p:extLst>
      <p:ext uri="{BB962C8B-B14F-4D97-AF65-F5344CB8AC3E}">
        <p14:creationId xmlns:p14="http://schemas.microsoft.com/office/powerpoint/2010/main" xmlns="" val="10849464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The entire code for the user application need not be loaded to the main memory at once, instead the user application is split into different pages and these pages are loaded into and out of main memory area on a need basis.</a:t>
            </a:r>
          </a:p>
          <a:p>
            <a:pPr algn="just"/>
            <a:r>
              <a:rPr lang="en-US" dirty="0" smtClean="0"/>
              <a:t>This process of loading the code into and out of main memory is known as ‘Swapping’.</a:t>
            </a:r>
          </a:p>
          <a:p>
            <a:pPr algn="just"/>
            <a:r>
              <a:rPr lang="en-US" dirty="0" smtClean="0"/>
              <a:t>Most of the operating systems keep the kernel application code in main memory and is not swapped out into secondary memory.</a:t>
            </a:r>
            <a:endParaRPr lang="en-IN" dirty="0"/>
          </a:p>
        </p:txBody>
      </p:sp>
      <p:sp>
        <p:nvSpPr>
          <p:cNvPr id="3" name="Title 2"/>
          <p:cNvSpPr>
            <a:spLocks noGrp="1"/>
          </p:cNvSpPr>
          <p:nvPr>
            <p:ph type="title"/>
          </p:nvPr>
        </p:nvSpPr>
        <p:spPr/>
        <p:txBody>
          <a:bodyPr/>
          <a:lstStyle/>
          <a:p>
            <a:r>
              <a:rPr lang="en-US" dirty="0" err="1" smtClean="0"/>
              <a:t>Contnd</a:t>
            </a:r>
            <a:r>
              <a:rPr lang="en-US" dirty="0" smtClean="0"/>
              <a:t>…</a:t>
            </a:r>
            <a:endParaRPr lang="en-IN" dirty="0"/>
          </a:p>
        </p:txBody>
      </p:sp>
    </p:spTree>
    <p:extLst>
      <p:ext uri="{BB962C8B-B14F-4D97-AF65-F5344CB8AC3E}">
        <p14:creationId xmlns:p14="http://schemas.microsoft.com/office/powerpoint/2010/main" xmlns="" val="270544770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buNone/>
            </a:pPr>
            <a:r>
              <a:rPr lang="en-US" dirty="0" smtClean="0"/>
              <a:t>Different approaches are adopted for building an operating system kernel. Based on the kernel design, kernels can be classified into ‘</a:t>
            </a:r>
            <a:r>
              <a:rPr lang="en-US" u="sng" dirty="0" smtClean="0"/>
              <a:t>Monolithic</a:t>
            </a:r>
            <a:r>
              <a:rPr lang="en-US" dirty="0" smtClean="0"/>
              <a:t>’ and ‘</a:t>
            </a:r>
            <a:r>
              <a:rPr lang="en-US" u="sng" dirty="0" smtClean="0"/>
              <a:t>Micro</a:t>
            </a:r>
            <a:r>
              <a:rPr lang="en-US" dirty="0" smtClean="0"/>
              <a:t>’.</a:t>
            </a:r>
          </a:p>
          <a:p>
            <a:pPr marL="109728" indent="0">
              <a:buNone/>
            </a:pPr>
            <a:r>
              <a:rPr lang="en-US" b="1" dirty="0" smtClean="0"/>
              <a:t>Monolithic kernel:</a:t>
            </a:r>
          </a:p>
          <a:p>
            <a:r>
              <a:rPr lang="en-US" dirty="0" smtClean="0"/>
              <a:t>All kernel services run in kernel space.</a:t>
            </a:r>
          </a:p>
          <a:p>
            <a:pPr marL="109728" indent="0">
              <a:buNone/>
            </a:pPr>
            <a:endParaRPr lang="en-US" dirty="0" smtClean="0"/>
          </a:p>
          <a:p>
            <a:pPr marL="109728" indent="0">
              <a:buNone/>
            </a:pPr>
            <a:endParaRPr lang="en-IN" b="1" dirty="0"/>
          </a:p>
        </p:txBody>
      </p:sp>
      <p:sp>
        <p:nvSpPr>
          <p:cNvPr id="3" name="Title 2"/>
          <p:cNvSpPr>
            <a:spLocks noGrp="1"/>
          </p:cNvSpPr>
          <p:nvPr>
            <p:ph type="title"/>
          </p:nvPr>
        </p:nvSpPr>
        <p:spPr/>
        <p:txBody>
          <a:bodyPr>
            <a:normAutofit fontScale="90000"/>
          </a:bodyPr>
          <a:lstStyle/>
          <a:p>
            <a:r>
              <a:rPr lang="en-US" dirty="0" smtClean="0"/>
              <a:t>Monolithic Kernel and Microkernel</a:t>
            </a:r>
            <a:endParaRPr lang="en-IN" dirty="0"/>
          </a:p>
        </p:txBody>
      </p:sp>
      <p:grpSp>
        <p:nvGrpSpPr>
          <p:cNvPr id="7" name="Group 6"/>
          <p:cNvGrpSpPr/>
          <p:nvPr/>
        </p:nvGrpSpPr>
        <p:grpSpPr>
          <a:xfrm>
            <a:off x="3131840" y="4149080"/>
            <a:ext cx="3816424" cy="2676127"/>
            <a:chOff x="3131840" y="4149080"/>
            <a:chExt cx="3816424" cy="2676127"/>
          </a:xfrm>
        </p:grpSpPr>
        <p:sp>
          <p:nvSpPr>
            <p:cNvPr id="4" name="Oval 3"/>
            <p:cNvSpPr/>
            <p:nvPr/>
          </p:nvSpPr>
          <p:spPr>
            <a:xfrm>
              <a:off x="3707904" y="4149080"/>
              <a:ext cx="2304256" cy="64807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Applications </a:t>
              </a:r>
              <a:endParaRPr lang="en-IN" dirty="0">
                <a:solidFill>
                  <a:schemeClr val="tx1"/>
                </a:solidFill>
              </a:endParaRPr>
            </a:p>
          </p:txBody>
        </p:sp>
        <p:sp>
          <p:nvSpPr>
            <p:cNvPr id="5" name="Oval 4"/>
            <p:cNvSpPr/>
            <p:nvPr/>
          </p:nvSpPr>
          <p:spPr>
            <a:xfrm>
              <a:off x="3131840" y="5138400"/>
              <a:ext cx="3816424" cy="168680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Monolithic kernel with all operating system services running in kernel space</a:t>
              </a:r>
              <a:endParaRPr lang="en-IN" dirty="0">
                <a:solidFill>
                  <a:schemeClr val="tx1"/>
                </a:solidFill>
              </a:endParaRPr>
            </a:p>
          </p:txBody>
        </p:sp>
        <p:sp>
          <p:nvSpPr>
            <p:cNvPr id="6" name="Up-Down Arrow 5"/>
            <p:cNvSpPr/>
            <p:nvPr/>
          </p:nvSpPr>
          <p:spPr>
            <a:xfrm>
              <a:off x="4860032" y="4797152"/>
              <a:ext cx="180020" cy="341248"/>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xmlns="" val="189843459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Microkernel :</a:t>
            </a:r>
          </a:p>
          <a:p>
            <a:pPr algn="just"/>
            <a:r>
              <a:rPr lang="en-US" dirty="0" smtClean="0"/>
              <a:t>Only the essential set of operating system services into the kernel.</a:t>
            </a:r>
          </a:p>
          <a:p>
            <a:pPr algn="just"/>
            <a:r>
              <a:rPr lang="en-US" dirty="0" smtClean="0"/>
              <a:t>Rest of the OS services are implemented in programs known as servers which runs in user space.</a:t>
            </a:r>
          </a:p>
          <a:p>
            <a:pPr marL="109728" indent="0" algn="just">
              <a:buNone/>
            </a:pPr>
            <a:endParaRPr lang="en-US" b="1" dirty="0" smtClean="0"/>
          </a:p>
          <a:p>
            <a:pPr marL="109728" indent="0" algn="just">
              <a:buNone/>
            </a:pPr>
            <a:endParaRPr lang="en-IN" b="1" dirty="0"/>
          </a:p>
        </p:txBody>
      </p:sp>
      <p:sp>
        <p:nvSpPr>
          <p:cNvPr id="3" name="Title 2"/>
          <p:cNvSpPr>
            <a:spLocks noGrp="1"/>
          </p:cNvSpPr>
          <p:nvPr>
            <p:ph type="title"/>
          </p:nvPr>
        </p:nvSpPr>
        <p:spPr/>
        <p:txBody>
          <a:bodyPr>
            <a:normAutofit fontScale="90000"/>
          </a:bodyPr>
          <a:lstStyle/>
          <a:p>
            <a:r>
              <a:rPr lang="en-US" dirty="0"/>
              <a:t>Monolithic Kernel and Microkernel</a:t>
            </a:r>
            <a:endParaRPr lang="en-IN" dirty="0"/>
          </a:p>
        </p:txBody>
      </p:sp>
    </p:spTree>
    <p:extLst>
      <p:ext uri="{BB962C8B-B14F-4D97-AF65-F5344CB8AC3E}">
        <p14:creationId xmlns:p14="http://schemas.microsoft.com/office/powerpoint/2010/main" xmlns="" val="39785283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N" dirty="0"/>
          </a:p>
        </p:txBody>
      </p:sp>
      <p:sp>
        <p:nvSpPr>
          <p:cNvPr id="3" name="Title 2"/>
          <p:cNvSpPr>
            <a:spLocks noGrp="1"/>
          </p:cNvSpPr>
          <p:nvPr>
            <p:ph type="title"/>
          </p:nvPr>
        </p:nvSpPr>
        <p:spPr/>
        <p:txBody>
          <a:bodyPr/>
          <a:lstStyle/>
          <a:p>
            <a:r>
              <a:rPr lang="en-US" dirty="0" smtClean="0"/>
              <a:t>Micro-kernel</a:t>
            </a:r>
            <a:endParaRPr lang="en-IN" dirty="0"/>
          </a:p>
        </p:txBody>
      </p:sp>
      <p:grpSp>
        <p:nvGrpSpPr>
          <p:cNvPr id="4" name="Group 3"/>
          <p:cNvGrpSpPr/>
          <p:nvPr/>
        </p:nvGrpSpPr>
        <p:grpSpPr>
          <a:xfrm>
            <a:off x="1581185" y="1628800"/>
            <a:ext cx="5688632" cy="4248472"/>
            <a:chOff x="1403648" y="2420888"/>
            <a:chExt cx="6264696" cy="3996698"/>
          </a:xfrm>
        </p:grpSpPr>
        <p:sp>
          <p:nvSpPr>
            <p:cNvPr id="5" name="Oval 4"/>
            <p:cNvSpPr/>
            <p:nvPr/>
          </p:nvSpPr>
          <p:spPr>
            <a:xfrm>
              <a:off x="1403648" y="2420888"/>
              <a:ext cx="2376264"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Servers (Kernel services running in user space)</a:t>
              </a:r>
              <a:endParaRPr lang="en-IN" sz="1100" dirty="0"/>
            </a:p>
          </p:txBody>
        </p:sp>
        <p:sp>
          <p:nvSpPr>
            <p:cNvPr id="6" name="Oval 5"/>
            <p:cNvSpPr/>
            <p:nvPr/>
          </p:nvSpPr>
          <p:spPr>
            <a:xfrm>
              <a:off x="5292080" y="2447319"/>
              <a:ext cx="2376264"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Applications </a:t>
              </a:r>
              <a:endParaRPr lang="en-IN" sz="1100" dirty="0"/>
            </a:p>
          </p:txBody>
        </p:sp>
        <p:sp>
          <p:nvSpPr>
            <p:cNvPr id="7" name="Left-Right Arrow 6"/>
            <p:cNvSpPr/>
            <p:nvPr/>
          </p:nvSpPr>
          <p:spPr>
            <a:xfrm>
              <a:off x="3779912" y="2987379"/>
              <a:ext cx="1440160" cy="43204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Up-Down Arrow 7"/>
            <p:cNvSpPr/>
            <p:nvPr/>
          </p:nvSpPr>
          <p:spPr>
            <a:xfrm>
              <a:off x="6660232" y="3959487"/>
              <a:ext cx="144016" cy="66035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Up-Down Arrow 8"/>
            <p:cNvSpPr/>
            <p:nvPr/>
          </p:nvSpPr>
          <p:spPr>
            <a:xfrm>
              <a:off x="2591780" y="3959487"/>
              <a:ext cx="144016" cy="54963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Oval 9"/>
            <p:cNvSpPr/>
            <p:nvPr/>
          </p:nvSpPr>
          <p:spPr>
            <a:xfrm>
              <a:off x="1737987" y="4293350"/>
              <a:ext cx="5726454" cy="21242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Microkernel with essential services like memory management, process management, timer management etc…</a:t>
              </a:r>
              <a:endParaRPr lang="en-IN" sz="1100" dirty="0"/>
            </a:p>
          </p:txBody>
        </p:sp>
      </p:grpSp>
    </p:spTree>
    <p:extLst>
      <p:ext uri="{BB962C8B-B14F-4D97-AF65-F5344CB8AC3E}">
        <p14:creationId xmlns:p14="http://schemas.microsoft.com/office/powerpoint/2010/main" xmlns="" val="31030676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gn="just"/>
            <a:r>
              <a:rPr lang="en-US" dirty="0" smtClean="0"/>
              <a:t>Acts as a bridge between the user applications/ tasks and the underlying system resources through a set of system functionalities and services.</a:t>
            </a:r>
          </a:p>
          <a:p>
            <a:pPr algn="just"/>
            <a:r>
              <a:rPr lang="en-US" dirty="0" smtClean="0"/>
              <a:t>The primary functions of an operating system is</a:t>
            </a:r>
          </a:p>
          <a:p>
            <a:pPr lvl="2" algn="just"/>
            <a:r>
              <a:rPr lang="en-US" dirty="0" smtClean="0"/>
              <a:t>Make the system convenient to use</a:t>
            </a:r>
          </a:p>
          <a:p>
            <a:pPr lvl="2" algn="just"/>
            <a:r>
              <a:rPr lang="en-US" smtClean="0"/>
              <a:t>Organize </a:t>
            </a:r>
            <a:r>
              <a:rPr lang="en-US" dirty="0" smtClean="0"/>
              <a:t>and manage the system resources efficiently and correctly.</a:t>
            </a:r>
            <a:endParaRPr lang="en-IN" dirty="0"/>
          </a:p>
        </p:txBody>
      </p:sp>
      <p:sp>
        <p:nvSpPr>
          <p:cNvPr id="2" name="Title 1"/>
          <p:cNvSpPr>
            <a:spLocks noGrp="1"/>
          </p:cNvSpPr>
          <p:nvPr>
            <p:ph type="title"/>
          </p:nvPr>
        </p:nvSpPr>
        <p:spPr/>
        <p:txBody>
          <a:bodyPr/>
          <a:lstStyle/>
          <a:p>
            <a:r>
              <a:rPr lang="en-US" dirty="0" smtClean="0"/>
              <a:t>Operating </a:t>
            </a:r>
            <a:r>
              <a:rPr lang="en-US" dirty="0"/>
              <a:t>S</a:t>
            </a:r>
            <a:r>
              <a:rPr lang="en-US" dirty="0" smtClean="0"/>
              <a:t>ystem Basics</a:t>
            </a:r>
            <a:endParaRPr lang="en-IN" dirty="0"/>
          </a:p>
        </p:txBody>
      </p:sp>
    </p:spTree>
    <p:extLst>
      <p:ext uri="{BB962C8B-B14F-4D97-AF65-F5344CB8AC3E}">
        <p14:creationId xmlns:p14="http://schemas.microsoft.com/office/powerpoint/2010/main" xmlns="" val="39804655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dirty="0" smtClean="0"/>
              <a:t>General Purpose Operating System(GPOS):</a:t>
            </a:r>
          </a:p>
          <a:p>
            <a:pPr algn="just"/>
            <a:r>
              <a:rPr lang="en-US" dirty="0" smtClean="0"/>
              <a:t>OS which are deployed in general computing systems are referred as General Purpose Operating Systems(GPOS).</a:t>
            </a:r>
          </a:p>
          <a:p>
            <a:pPr lvl="2" algn="just"/>
            <a:r>
              <a:rPr lang="en-US" dirty="0" smtClean="0"/>
              <a:t>Examples: Windows XP/MS-DOS, VISTA, Windows 7/8</a:t>
            </a:r>
          </a:p>
          <a:p>
            <a:pPr marL="109728" indent="0" algn="just">
              <a:buNone/>
            </a:pPr>
            <a:r>
              <a:rPr lang="en-US" dirty="0" smtClean="0"/>
              <a:t>Real Time Operating system(RTOS):</a:t>
            </a:r>
          </a:p>
          <a:p>
            <a:pPr algn="just"/>
            <a:r>
              <a:rPr lang="en-US" dirty="0" smtClean="0"/>
              <a:t>Deterministic timing behavior.</a:t>
            </a:r>
          </a:p>
          <a:p>
            <a:pPr algn="just"/>
            <a:r>
              <a:rPr lang="en-US" dirty="0" smtClean="0"/>
              <a:t>Implements policies and rules which are time-critical allocation of a system’s resources.</a:t>
            </a:r>
          </a:p>
          <a:p>
            <a:pPr marL="109728" indent="0" algn="just">
              <a:buNone/>
            </a:pPr>
            <a:endParaRPr lang="en-IN" dirty="0"/>
          </a:p>
        </p:txBody>
      </p:sp>
      <p:sp>
        <p:nvSpPr>
          <p:cNvPr id="3" name="Title 2"/>
          <p:cNvSpPr>
            <a:spLocks noGrp="1"/>
          </p:cNvSpPr>
          <p:nvPr>
            <p:ph type="title"/>
          </p:nvPr>
        </p:nvSpPr>
        <p:spPr/>
        <p:txBody>
          <a:bodyPr/>
          <a:lstStyle/>
          <a:p>
            <a:r>
              <a:rPr lang="en-US" dirty="0" smtClean="0"/>
              <a:t>Types of Operating Systems</a:t>
            </a:r>
            <a:endParaRPr lang="en-IN" dirty="0"/>
          </a:p>
        </p:txBody>
      </p:sp>
    </p:spTree>
    <p:extLst>
      <p:ext uri="{BB962C8B-B14F-4D97-AF65-F5344CB8AC3E}">
        <p14:creationId xmlns:p14="http://schemas.microsoft.com/office/powerpoint/2010/main" xmlns="" val="423146728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Kernel of a real time operating system is referred as real time kernel.</a:t>
            </a:r>
          </a:p>
          <a:p>
            <a:pPr algn="just"/>
            <a:r>
              <a:rPr lang="en-US" dirty="0" smtClean="0"/>
              <a:t>Real time kernel is highly </a:t>
            </a:r>
            <a:r>
              <a:rPr lang="en-US" dirty="0" err="1" smtClean="0"/>
              <a:t>specialised</a:t>
            </a:r>
            <a:r>
              <a:rPr lang="en-US" dirty="0" smtClean="0"/>
              <a:t> and it contains only minimal set of services required for running the user applications/tasks.</a:t>
            </a:r>
          </a:p>
          <a:p>
            <a:pPr lvl="2" algn="just"/>
            <a:r>
              <a:rPr lang="en-US" dirty="0" smtClean="0"/>
              <a:t>Task/Process management</a:t>
            </a:r>
          </a:p>
          <a:p>
            <a:pPr lvl="2" algn="just"/>
            <a:r>
              <a:rPr lang="en-US" dirty="0" smtClean="0"/>
              <a:t>Task/Process scheduling</a:t>
            </a:r>
          </a:p>
          <a:p>
            <a:pPr lvl="2" algn="just"/>
            <a:r>
              <a:rPr lang="en-US" dirty="0" smtClean="0"/>
              <a:t>Task/Process synchronization</a:t>
            </a:r>
          </a:p>
          <a:p>
            <a:pPr lvl="2" algn="just"/>
            <a:r>
              <a:rPr lang="en-US" dirty="0" smtClean="0"/>
              <a:t>Error/Exception handling</a:t>
            </a:r>
          </a:p>
          <a:p>
            <a:pPr lvl="2" algn="just"/>
            <a:r>
              <a:rPr lang="en-US" dirty="0" smtClean="0"/>
              <a:t>Memory management</a:t>
            </a:r>
          </a:p>
          <a:p>
            <a:pPr lvl="2" algn="just"/>
            <a:r>
              <a:rPr lang="en-US" dirty="0" smtClean="0"/>
              <a:t>Interrupt handling</a:t>
            </a:r>
          </a:p>
          <a:p>
            <a:pPr lvl="2" algn="just"/>
            <a:r>
              <a:rPr lang="en-US" dirty="0" smtClean="0"/>
              <a:t>Time management</a:t>
            </a:r>
          </a:p>
        </p:txBody>
      </p:sp>
      <p:sp>
        <p:nvSpPr>
          <p:cNvPr id="3" name="Title 2"/>
          <p:cNvSpPr>
            <a:spLocks noGrp="1"/>
          </p:cNvSpPr>
          <p:nvPr>
            <p:ph type="title"/>
          </p:nvPr>
        </p:nvSpPr>
        <p:spPr/>
        <p:txBody>
          <a:bodyPr/>
          <a:lstStyle/>
          <a:p>
            <a:r>
              <a:rPr lang="en-US" dirty="0" smtClean="0"/>
              <a:t>The Real-Time Kernel</a:t>
            </a:r>
            <a:endParaRPr lang="en-IN" dirty="0"/>
          </a:p>
        </p:txBody>
      </p:sp>
    </p:spTree>
    <p:extLst>
      <p:ext uri="{BB962C8B-B14F-4D97-AF65-F5344CB8AC3E}">
        <p14:creationId xmlns:p14="http://schemas.microsoft.com/office/powerpoint/2010/main" xmlns="" val="14432778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77500" lnSpcReduction="20000"/>
          </a:bodyPr>
          <a:lstStyle/>
          <a:p>
            <a:pPr algn="just"/>
            <a:r>
              <a:rPr lang="en-US" dirty="0" smtClean="0"/>
              <a:t>Setting up memory space for the tasks, loading the task’s code into the memory space, allocating system resources, setting up a Task Control Block (TCB) for the task.</a:t>
            </a:r>
          </a:p>
          <a:p>
            <a:pPr algn="just"/>
            <a:r>
              <a:rPr lang="en-US" dirty="0" smtClean="0"/>
              <a:t>TCB is responsible for holding the information corresponding to a task.</a:t>
            </a:r>
          </a:p>
          <a:p>
            <a:pPr algn="just"/>
            <a:r>
              <a:rPr lang="en-US" dirty="0" smtClean="0"/>
              <a:t>TCB contains </a:t>
            </a:r>
          </a:p>
          <a:p>
            <a:pPr lvl="2" algn="just"/>
            <a:r>
              <a:rPr lang="en-US" dirty="0" smtClean="0"/>
              <a:t>Task ID: Task Identification number</a:t>
            </a:r>
          </a:p>
          <a:p>
            <a:pPr lvl="2" algn="just"/>
            <a:r>
              <a:rPr lang="en-US" dirty="0" smtClean="0"/>
              <a:t>Task state: Current state of the task</a:t>
            </a:r>
          </a:p>
          <a:p>
            <a:pPr lvl="2" algn="just"/>
            <a:r>
              <a:rPr lang="en-US" dirty="0" smtClean="0"/>
              <a:t>Task type: Hard real time or Soft real time or background task</a:t>
            </a:r>
          </a:p>
          <a:p>
            <a:pPr lvl="2" algn="just"/>
            <a:r>
              <a:rPr lang="en-US" dirty="0" smtClean="0"/>
              <a:t>Task priority: Task Priority</a:t>
            </a:r>
          </a:p>
          <a:p>
            <a:pPr lvl="2" algn="just"/>
            <a:r>
              <a:rPr lang="en-US" dirty="0" smtClean="0"/>
              <a:t>Task context pointer: context pointer</a:t>
            </a:r>
          </a:p>
          <a:p>
            <a:pPr lvl="2" algn="just"/>
            <a:r>
              <a:rPr lang="en-US" dirty="0" smtClean="0"/>
              <a:t>Task memory pointers: pointers to the code, data and stack memory</a:t>
            </a:r>
          </a:p>
          <a:p>
            <a:pPr lvl="2" algn="just"/>
            <a:r>
              <a:rPr lang="en-US" dirty="0" smtClean="0"/>
              <a:t>Task system resource pointers: pointers to system resources(semaphores, </a:t>
            </a:r>
            <a:r>
              <a:rPr lang="en-US" dirty="0" err="1" smtClean="0"/>
              <a:t>mutex</a:t>
            </a:r>
            <a:r>
              <a:rPr lang="en-US" dirty="0" smtClean="0"/>
              <a:t>)</a:t>
            </a:r>
          </a:p>
          <a:p>
            <a:pPr lvl="2" algn="just"/>
            <a:r>
              <a:rPr lang="en-US" dirty="0" smtClean="0"/>
              <a:t>Task pointers: pointers to other TCBs</a:t>
            </a:r>
          </a:p>
        </p:txBody>
      </p:sp>
      <p:sp>
        <p:nvSpPr>
          <p:cNvPr id="3" name="Title 2"/>
          <p:cNvSpPr>
            <a:spLocks noGrp="1"/>
          </p:cNvSpPr>
          <p:nvPr>
            <p:ph type="title"/>
          </p:nvPr>
        </p:nvSpPr>
        <p:spPr/>
        <p:txBody>
          <a:bodyPr/>
          <a:lstStyle/>
          <a:p>
            <a:r>
              <a:rPr lang="en-US" dirty="0" smtClean="0"/>
              <a:t>Task/Process management</a:t>
            </a:r>
            <a:endParaRPr lang="en-IN" dirty="0"/>
          </a:p>
        </p:txBody>
      </p:sp>
    </p:spTree>
    <p:extLst>
      <p:ext uri="{BB962C8B-B14F-4D97-AF65-F5344CB8AC3E}">
        <p14:creationId xmlns:p14="http://schemas.microsoft.com/office/powerpoint/2010/main" xmlns="" val="192483494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algn="just"/>
            <a:r>
              <a:rPr lang="en-US" dirty="0" smtClean="0"/>
              <a:t>Parameters and implementation of the TCB is kernel dependent.</a:t>
            </a:r>
          </a:p>
          <a:p>
            <a:pPr algn="just"/>
            <a:r>
              <a:rPr lang="en-US" dirty="0" smtClean="0"/>
              <a:t>May vary for different kernels, based on the task management.</a:t>
            </a:r>
          </a:p>
          <a:p>
            <a:pPr algn="just"/>
            <a:r>
              <a:rPr lang="en-US" dirty="0" smtClean="0"/>
              <a:t>Task management services utilizes the TCB of a task in the following way</a:t>
            </a:r>
          </a:p>
          <a:p>
            <a:pPr lvl="2" algn="just"/>
            <a:r>
              <a:rPr lang="en-US" dirty="0" smtClean="0"/>
              <a:t>Creates a TCB for a task on creating a task</a:t>
            </a:r>
          </a:p>
          <a:p>
            <a:pPr lvl="2" algn="just"/>
            <a:r>
              <a:rPr lang="en-US" dirty="0" smtClean="0"/>
              <a:t>Delete/remove the TCB of a task when the task is terminated or deleted</a:t>
            </a:r>
          </a:p>
          <a:p>
            <a:pPr lvl="2" algn="just"/>
            <a:r>
              <a:rPr lang="en-US" dirty="0" smtClean="0"/>
              <a:t>Reads the TCB to get the state of a task</a:t>
            </a:r>
          </a:p>
          <a:p>
            <a:pPr lvl="2" algn="just"/>
            <a:r>
              <a:rPr lang="en-US" dirty="0" smtClean="0"/>
              <a:t>Update the TCB with updated parameters on need basis</a:t>
            </a:r>
          </a:p>
          <a:p>
            <a:pPr lvl="2" algn="just"/>
            <a:r>
              <a:rPr lang="en-US" dirty="0" smtClean="0"/>
              <a:t>Modify the TCB to change the priority of the task dynamically.</a:t>
            </a:r>
            <a:endParaRPr lang="en-IN" dirty="0"/>
          </a:p>
        </p:txBody>
      </p:sp>
      <p:sp>
        <p:nvSpPr>
          <p:cNvPr id="3" name="Title 2"/>
          <p:cNvSpPr>
            <a:spLocks noGrp="1"/>
          </p:cNvSpPr>
          <p:nvPr>
            <p:ph type="title"/>
          </p:nvPr>
        </p:nvSpPr>
        <p:spPr/>
        <p:txBody>
          <a:bodyPr/>
          <a:lstStyle/>
          <a:p>
            <a:r>
              <a:rPr lang="en-US" dirty="0" smtClean="0"/>
              <a:t>Task Control Block(TCB)</a:t>
            </a:r>
            <a:endParaRPr lang="en-IN" dirty="0"/>
          </a:p>
        </p:txBody>
      </p:sp>
    </p:spTree>
    <p:extLst>
      <p:ext uri="{BB962C8B-B14F-4D97-AF65-F5344CB8AC3E}">
        <p14:creationId xmlns:p14="http://schemas.microsoft.com/office/powerpoint/2010/main" xmlns="" val="410335964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Deals with sharing the CPU among various tasks/processes.</a:t>
            </a:r>
          </a:p>
          <a:p>
            <a:pPr algn="just"/>
            <a:endParaRPr lang="en-US" dirty="0" smtClean="0"/>
          </a:p>
          <a:p>
            <a:pPr algn="just"/>
            <a:r>
              <a:rPr lang="en-US" dirty="0" smtClean="0"/>
              <a:t>A kernel application called ‘scheduler’ handles the task scheduling. </a:t>
            </a:r>
          </a:p>
          <a:p>
            <a:pPr algn="just"/>
            <a:endParaRPr lang="en-US" dirty="0" smtClean="0"/>
          </a:p>
          <a:p>
            <a:pPr algn="just"/>
            <a:r>
              <a:rPr lang="en-US" dirty="0" smtClean="0"/>
              <a:t>Scheduler is an algorithm implementation, which performs the efficient and optimal scheduling of tasks to provide a deterministic behavior.</a:t>
            </a:r>
          </a:p>
          <a:p>
            <a:pPr algn="just"/>
            <a:endParaRPr lang="en-US" dirty="0"/>
          </a:p>
          <a:p>
            <a:pPr algn="just"/>
            <a:endParaRPr lang="en-IN" dirty="0"/>
          </a:p>
        </p:txBody>
      </p:sp>
      <p:sp>
        <p:nvSpPr>
          <p:cNvPr id="3" name="Title 2"/>
          <p:cNvSpPr>
            <a:spLocks noGrp="1"/>
          </p:cNvSpPr>
          <p:nvPr>
            <p:ph type="title"/>
          </p:nvPr>
        </p:nvSpPr>
        <p:spPr/>
        <p:txBody>
          <a:bodyPr/>
          <a:lstStyle/>
          <a:p>
            <a:r>
              <a:rPr lang="en-US" dirty="0" smtClean="0"/>
              <a:t>Task/ Process scheduling</a:t>
            </a:r>
            <a:endParaRPr lang="en-IN" dirty="0"/>
          </a:p>
        </p:txBody>
      </p:sp>
    </p:spTree>
    <p:extLst>
      <p:ext uri="{BB962C8B-B14F-4D97-AF65-F5344CB8AC3E}">
        <p14:creationId xmlns:p14="http://schemas.microsoft.com/office/powerpoint/2010/main" xmlns="" val="54230878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Deals with synchronization the concurrent access of a resource, which is shared across multiple tasks and the communication between various tasks.</a:t>
            </a:r>
            <a:endParaRPr lang="en-IN" dirty="0"/>
          </a:p>
        </p:txBody>
      </p:sp>
      <p:sp>
        <p:nvSpPr>
          <p:cNvPr id="3" name="Title 2"/>
          <p:cNvSpPr>
            <a:spLocks noGrp="1"/>
          </p:cNvSpPr>
          <p:nvPr>
            <p:ph type="title"/>
          </p:nvPr>
        </p:nvSpPr>
        <p:spPr/>
        <p:txBody>
          <a:bodyPr/>
          <a:lstStyle/>
          <a:p>
            <a:r>
              <a:rPr lang="en-US" dirty="0" smtClean="0"/>
              <a:t>Task/ Process synchronization</a:t>
            </a:r>
            <a:endParaRPr lang="en-IN" dirty="0"/>
          </a:p>
        </p:txBody>
      </p:sp>
    </p:spTree>
    <p:extLst>
      <p:ext uri="{BB962C8B-B14F-4D97-AF65-F5344CB8AC3E}">
        <p14:creationId xmlns:p14="http://schemas.microsoft.com/office/powerpoint/2010/main" xmlns="" val="53786427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Deals with registering and handling the errors occurred/exceptions raised during the execution of tasks, insufficient memory, timeouts, deadlocks, deadline missing, bus error, divide by zero, unknown instruction execution, etc. are the examples.</a:t>
            </a:r>
          </a:p>
          <a:p>
            <a:pPr algn="just"/>
            <a:r>
              <a:rPr lang="en-US" dirty="0" smtClean="0"/>
              <a:t>These tasks will wait indefinitely when the external device is not responding and the task will generate a hang-up behavior.</a:t>
            </a:r>
          </a:p>
        </p:txBody>
      </p:sp>
      <p:sp>
        <p:nvSpPr>
          <p:cNvPr id="3" name="Title 2"/>
          <p:cNvSpPr>
            <a:spLocks noGrp="1"/>
          </p:cNvSpPr>
          <p:nvPr>
            <p:ph type="title"/>
          </p:nvPr>
        </p:nvSpPr>
        <p:spPr/>
        <p:txBody>
          <a:bodyPr/>
          <a:lstStyle/>
          <a:p>
            <a:r>
              <a:rPr lang="en-US" dirty="0" smtClean="0"/>
              <a:t>Error/ exception handling</a:t>
            </a:r>
            <a:endParaRPr lang="en-IN" dirty="0"/>
          </a:p>
        </p:txBody>
      </p:sp>
    </p:spTree>
    <p:extLst>
      <p:ext uri="{BB962C8B-B14F-4D97-AF65-F5344CB8AC3E}">
        <p14:creationId xmlns:p14="http://schemas.microsoft.com/office/powerpoint/2010/main" xmlns="" val="6635180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algn="just"/>
            <a:r>
              <a:rPr lang="en-US" dirty="0" smtClean="0"/>
              <a:t>Compared to GPOS, the memory management of the RTOS it is slightly different.</a:t>
            </a:r>
          </a:p>
          <a:p>
            <a:pPr algn="just"/>
            <a:r>
              <a:rPr lang="en-US" dirty="0" smtClean="0"/>
              <a:t>As memory size is more then it will take lot of time to allocate.</a:t>
            </a:r>
          </a:p>
          <a:p>
            <a:pPr algn="just"/>
            <a:r>
              <a:rPr lang="en-US" dirty="0" smtClean="0"/>
              <a:t>RTOS makes use of ‘</a:t>
            </a:r>
            <a:r>
              <a:rPr lang="en-US" i="1" dirty="0" smtClean="0"/>
              <a:t>block’ </a:t>
            </a:r>
            <a:r>
              <a:rPr lang="en-US" dirty="0" smtClean="0"/>
              <a:t> based memory allocation technique instead of the usual ‘</a:t>
            </a:r>
            <a:r>
              <a:rPr lang="en-US" i="1" dirty="0" smtClean="0"/>
              <a:t>dynamic memory’  </a:t>
            </a:r>
            <a:r>
              <a:rPr lang="en-US" dirty="0" smtClean="0"/>
              <a:t>based allocation techniques used by GPOS.</a:t>
            </a:r>
          </a:p>
          <a:p>
            <a:pPr algn="just"/>
            <a:r>
              <a:rPr lang="en-US" dirty="0" smtClean="0"/>
              <a:t>RTOS kernel uses blocks of fixed size of dynamic memory and the block is allocated for a task on a need basis.</a:t>
            </a:r>
          </a:p>
          <a:p>
            <a:pPr algn="just"/>
            <a:r>
              <a:rPr lang="en-US" dirty="0" smtClean="0"/>
              <a:t>The blocks are stored in a ‘</a:t>
            </a:r>
            <a:r>
              <a:rPr lang="en-US" i="1" dirty="0" smtClean="0"/>
              <a:t>Free Buffer Queue’.</a:t>
            </a:r>
            <a:endParaRPr lang="en-IN" dirty="0"/>
          </a:p>
        </p:txBody>
      </p:sp>
      <p:sp>
        <p:nvSpPr>
          <p:cNvPr id="3" name="Title 2"/>
          <p:cNvSpPr>
            <a:spLocks noGrp="1"/>
          </p:cNvSpPr>
          <p:nvPr>
            <p:ph type="title"/>
          </p:nvPr>
        </p:nvSpPr>
        <p:spPr/>
        <p:txBody>
          <a:bodyPr/>
          <a:lstStyle/>
          <a:p>
            <a:r>
              <a:rPr lang="en-US" dirty="0" smtClean="0"/>
              <a:t>Memory Management</a:t>
            </a:r>
            <a:endParaRPr lang="en-IN" dirty="0"/>
          </a:p>
        </p:txBody>
      </p:sp>
    </p:spTree>
    <p:extLst>
      <p:ext uri="{BB962C8B-B14F-4D97-AF65-F5344CB8AC3E}">
        <p14:creationId xmlns:p14="http://schemas.microsoft.com/office/powerpoint/2010/main" xmlns="" val="48686404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lgn="just"/>
            <a:r>
              <a:rPr lang="en-US" dirty="0" smtClean="0"/>
              <a:t>To achieve predictable timing and avoid timing overheads, most of the RTOS kernel allow tasks to access any of the memory blocks without any protection.</a:t>
            </a:r>
          </a:p>
          <a:p>
            <a:pPr algn="just"/>
            <a:r>
              <a:rPr lang="en-US" dirty="0" smtClean="0"/>
              <a:t>Some RTOS kernel allow memory protection as optional and the kernel enters into a </a:t>
            </a:r>
            <a:r>
              <a:rPr lang="en-US" i="1" dirty="0" smtClean="0"/>
              <a:t>fail-safe mode </a:t>
            </a:r>
            <a:r>
              <a:rPr lang="en-US" dirty="0" smtClean="0"/>
              <a:t>when an illegal memory access occurs.</a:t>
            </a:r>
          </a:p>
          <a:p>
            <a:pPr algn="just"/>
            <a:r>
              <a:rPr lang="en-US" dirty="0" smtClean="0"/>
              <a:t>A few RTOS kernels implement ‘</a:t>
            </a:r>
            <a:r>
              <a:rPr lang="en-US" i="1" dirty="0" smtClean="0"/>
              <a:t>Virtual Memory’ </a:t>
            </a:r>
            <a:r>
              <a:rPr lang="en-US" dirty="0" smtClean="0"/>
              <a:t>concept for memory allocation if the system supports secondary storage(like HDD and FLASH memory).</a:t>
            </a:r>
          </a:p>
          <a:p>
            <a:pPr algn="just"/>
            <a:endParaRPr lang="en-IN" dirty="0"/>
          </a:p>
        </p:txBody>
      </p:sp>
      <p:sp>
        <p:nvSpPr>
          <p:cNvPr id="3" name="Title 2"/>
          <p:cNvSpPr>
            <a:spLocks noGrp="1"/>
          </p:cNvSpPr>
          <p:nvPr>
            <p:ph type="title"/>
          </p:nvPr>
        </p:nvSpPr>
        <p:spPr/>
        <p:txBody>
          <a:bodyPr/>
          <a:lstStyle/>
          <a:p>
            <a:r>
              <a:rPr lang="en-US" dirty="0" smtClean="0"/>
              <a:t>Memory Management</a:t>
            </a:r>
            <a:endParaRPr lang="en-IN" dirty="0"/>
          </a:p>
        </p:txBody>
      </p:sp>
    </p:spTree>
    <p:extLst>
      <p:ext uri="{BB962C8B-B14F-4D97-AF65-F5344CB8AC3E}">
        <p14:creationId xmlns:p14="http://schemas.microsoft.com/office/powerpoint/2010/main" xmlns="" val="198468126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Deals with the handling of various types of interrupts.</a:t>
            </a:r>
          </a:p>
          <a:p>
            <a:pPr algn="just"/>
            <a:r>
              <a:rPr lang="en-US" dirty="0" smtClean="0"/>
              <a:t>Interrupts provide real time behavior to systems, will inform the processor that an external device or an associated task requires immediate attention of the CPU.</a:t>
            </a:r>
            <a:endParaRPr lang="en-IN" dirty="0" smtClean="0"/>
          </a:p>
          <a:p>
            <a:pPr algn="just"/>
            <a:r>
              <a:rPr lang="en-US" dirty="0" smtClean="0"/>
              <a:t>Can be either Synchronous or Asynchronous.</a:t>
            </a:r>
          </a:p>
          <a:p>
            <a:pPr algn="just"/>
            <a:r>
              <a:rPr lang="en-US" dirty="0" smtClean="0"/>
              <a:t>Interrupts which occurs in sync with the currently executing task is known as Synchronous interrupts.</a:t>
            </a:r>
          </a:p>
          <a:p>
            <a:pPr algn="just"/>
            <a:endParaRPr lang="en-US" dirty="0" smtClean="0"/>
          </a:p>
        </p:txBody>
      </p:sp>
      <p:sp>
        <p:nvSpPr>
          <p:cNvPr id="3" name="Title 2"/>
          <p:cNvSpPr>
            <a:spLocks noGrp="1"/>
          </p:cNvSpPr>
          <p:nvPr>
            <p:ph type="title"/>
          </p:nvPr>
        </p:nvSpPr>
        <p:spPr/>
        <p:txBody>
          <a:bodyPr/>
          <a:lstStyle/>
          <a:p>
            <a:r>
              <a:rPr lang="en-US" dirty="0" smtClean="0"/>
              <a:t>Interrupt Handling</a:t>
            </a:r>
            <a:endParaRPr lang="en-IN" dirty="0"/>
          </a:p>
        </p:txBody>
      </p:sp>
    </p:spTree>
    <p:extLst>
      <p:ext uri="{BB962C8B-B14F-4D97-AF65-F5344CB8AC3E}">
        <p14:creationId xmlns:p14="http://schemas.microsoft.com/office/powerpoint/2010/main" xmlns="" val="33013544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pPr algn="just"/>
            <a:r>
              <a:rPr lang="en-US" dirty="0" smtClean="0"/>
              <a:t>Core of the operating system and is responsible for managing the system resources and the communication among the hardware and other system services.</a:t>
            </a:r>
          </a:p>
          <a:p>
            <a:pPr algn="just"/>
            <a:r>
              <a:rPr lang="en-US" dirty="0" smtClean="0"/>
              <a:t>Contains a set of system libraries and services.</a:t>
            </a:r>
          </a:p>
          <a:p>
            <a:pPr algn="just"/>
            <a:r>
              <a:rPr lang="en-US" dirty="0" smtClean="0"/>
              <a:t>For a general purpose OS, the kernel contains the different services for handling the following</a:t>
            </a:r>
          </a:p>
          <a:p>
            <a:pPr lvl="2" algn="just"/>
            <a:r>
              <a:rPr lang="en-US" dirty="0" smtClean="0"/>
              <a:t>Process management</a:t>
            </a:r>
          </a:p>
          <a:p>
            <a:pPr lvl="2" algn="just"/>
            <a:r>
              <a:rPr lang="en-US" dirty="0" smtClean="0"/>
              <a:t>Primary memory management</a:t>
            </a:r>
          </a:p>
          <a:p>
            <a:pPr lvl="2" algn="just"/>
            <a:r>
              <a:rPr lang="en-US" dirty="0" smtClean="0"/>
              <a:t>File system management</a:t>
            </a:r>
          </a:p>
          <a:p>
            <a:pPr lvl="2" algn="just"/>
            <a:r>
              <a:rPr lang="en-US" dirty="0" smtClean="0"/>
              <a:t>Time management</a:t>
            </a:r>
          </a:p>
          <a:p>
            <a:pPr lvl="2" algn="just"/>
            <a:r>
              <a:rPr lang="en-US" dirty="0" smtClean="0"/>
              <a:t>I/O system management</a:t>
            </a:r>
          </a:p>
          <a:p>
            <a:pPr lvl="2" algn="just"/>
            <a:r>
              <a:rPr lang="en-US" dirty="0" smtClean="0"/>
              <a:t>Secondary storage management</a:t>
            </a:r>
          </a:p>
          <a:p>
            <a:pPr lvl="2" algn="just"/>
            <a:endParaRPr lang="en-US" dirty="0" smtClean="0"/>
          </a:p>
        </p:txBody>
      </p:sp>
      <p:sp>
        <p:nvSpPr>
          <p:cNvPr id="2" name="Title 1"/>
          <p:cNvSpPr>
            <a:spLocks noGrp="1"/>
          </p:cNvSpPr>
          <p:nvPr>
            <p:ph type="title"/>
          </p:nvPr>
        </p:nvSpPr>
        <p:spPr/>
        <p:txBody>
          <a:bodyPr/>
          <a:lstStyle/>
          <a:p>
            <a:r>
              <a:rPr lang="en-US" dirty="0" smtClean="0"/>
              <a:t>Kernel</a:t>
            </a:r>
            <a:endParaRPr lang="en-IN" dirty="0"/>
          </a:p>
        </p:txBody>
      </p:sp>
    </p:spTree>
    <p:extLst>
      <p:ext uri="{BB962C8B-B14F-4D97-AF65-F5344CB8AC3E}">
        <p14:creationId xmlns:p14="http://schemas.microsoft.com/office/powerpoint/2010/main" xmlns="" val="77719289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Usually the software interrupts fall under the synchronous interrupt category, divide by zero, memory segmentation error, etc. are the examples of synchronous interrupts.</a:t>
            </a:r>
          </a:p>
          <a:p>
            <a:pPr algn="just"/>
            <a:r>
              <a:rPr lang="en-US" dirty="0" smtClean="0"/>
              <a:t>Asynchronous interrupts will occur at any point of execution of any task, and are not in sync with the currently executing task.</a:t>
            </a:r>
          </a:p>
          <a:p>
            <a:pPr algn="just"/>
            <a:r>
              <a:rPr lang="en-US" dirty="0" smtClean="0"/>
              <a:t>Timer overflow interrupts, serial data reception/ transmission interrupts etc. are examples of asynchronous interrupts.</a:t>
            </a:r>
            <a:endParaRPr lang="en-IN" dirty="0"/>
          </a:p>
        </p:txBody>
      </p:sp>
      <p:sp>
        <p:nvSpPr>
          <p:cNvPr id="3" name="Title 2"/>
          <p:cNvSpPr>
            <a:spLocks noGrp="1"/>
          </p:cNvSpPr>
          <p:nvPr>
            <p:ph type="title"/>
          </p:nvPr>
        </p:nvSpPr>
        <p:spPr/>
        <p:txBody>
          <a:bodyPr/>
          <a:lstStyle/>
          <a:p>
            <a:r>
              <a:rPr lang="en-US" dirty="0" smtClean="0"/>
              <a:t>Interrupt Handling</a:t>
            </a:r>
            <a:endParaRPr lang="en-IN" dirty="0"/>
          </a:p>
        </p:txBody>
      </p:sp>
    </p:spTree>
    <p:extLst>
      <p:ext uri="{BB962C8B-B14F-4D97-AF65-F5344CB8AC3E}">
        <p14:creationId xmlns:p14="http://schemas.microsoft.com/office/powerpoint/2010/main" xmlns="" val="241945966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lgn="just"/>
            <a:r>
              <a:rPr lang="en-US" dirty="0" smtClean="0"/>
              <a:t>In Real Time OS there should be an essential precise time reference from time management section for all applications.</a:t>
            </a:r>
          </a:p>
          <a:p>
            <a:pPr algn="just"/>
            <a:r>
              <a:rPr lang="en-US" dirty="0" smtClean="0"/>
              <a:t>Time reference to kernel is provided by a high resolution Real Time Clock(RTC) hardware chip(hardware timer).</a:t>
            </a:r>
          </a:p>
          <a:p>
            <a:pPr algn="just"/>
            <a:r>
              <a:rPr lang="en-US" dirty="0" smtClean="0"/>
              <a:t>The hardware timer is programmed to interrupt the processor/controller at a fixed rate.</a:t>
            </a:r>
            <a:r>
              <a:rPr lang="en-IN" dirty="0"/>
              <a:t> </a:t>
            </a:r>
            <a:r>
              <a:rPr lang="en-IN" dirty="0" smtClean="0"/>
              <a:t>This timer interrupt is referred as ‘</a:t>
            </a:r>
            <a:r>
              <a:rPr lang="en-IN" i="1" dirty="0" smtClean="0"/>
              <a:t>Timer tick’.</a:t>
            </a:r>
            <a:endParaRPr lang="en-IN" dirty="0" smtClean="0"/>
          </a:p>
          <a:p>
            <a:pPr algn="just"/>
            <a:r>
              <a:rPr lang="en-US" dirty="0" smtClean="0"/>
              <a:t>The timer tick is taken as the timing reference by the kernel.</a:t>
            </a:r>
          </a:p>
        </p:txBody>
      </p:sp>
      <p:sp>
        <p:nvSpPr>
          <p:cNvPr id="3" name="Title 2"/>
          <p:cNvSpPr>
            <a:spLocks noGrp="1"/>
          </p:cNvSpPr>
          <p:nvPr>
            <p:ph type="title"/>
          </p:nvPr>
        </p:nvSpPr>
        <p:spPr/>
        <p:txBody>
          <a:bodyPr/>
          <a:lstStyle/>
          <a:p>
            <a:r>
              <a:rPr lang="en-US" dirty="0" smtClean="0"/>
              <a:t>Time management</a:t>
            </a:r>
            <a:endParaRPr lang="en-IN" dirty="0"/>
          </a:p>
        </p:txBody>
      </p:sp>
    </p:spTree>
    <p:extLst>
      <p:ext uri="{BB962C8B-B14F-4D97-AF65-F5344CB8AC3E}">
        <p14:creationId xmlns:p14="http://schemas.microsoft.com/office/powerpoint/2010/main" xmlns="" val="39495627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algn="just"/>
            <a:r>
              <a:rPr lang="en-US" dirty="0" smtClean="0"/>
              <a:t>The timer tick may vary depending on the hardware timer.</a:t>
            </a:r>
          </a:p>
          <a:p>
            <a:pPr algn="just"/>
            <a:r>
              <a:rPr lang="en-US" dirty="0" smtClean="0"/>
              <a:t>The time parameters for tasks are expressed as the multiples of the ‘Timer tick’.</a:t>
            </a:r>
          </a:p>
          <a:p>
            <a:pPr algn="just"/>
            <a:r>
              <a:rPr lang="en-US" dirty="0" smtClean="0"/>
              <a:t>The system time is updated based on the ‘Timer tick’.</a:t>
            </a:r>
            <a:r>
              <a:rPr lang="en-IN"/>
              <a:t> </a:t>
            </a:r>
            <a:endParaRPr lang="en-US" dirty="0" smtClean="0"/>
          </a:p>
        </p:txBody>
      </p:sp>
      <p:sp>
        <p:nvSpPr>
          <p:cNvPr id="3" name="Title 2"/>
          <p:cNvSpPr>
            <a:spLocks noGrp="1"/>
          </p:cNvSpPr>
          <p:nvPr>
            <p:ph type="title"/>
          </p:nvPr>
        </p:nvSpPr>
        <p:spPr/>
        <p:txBody>
          <a:bodyPr/>
          <a:lstStyle/>
          <a:p>
            <a:r>
              <a:rPr lang="en-US" dirty="0" smtClean="0"/>
              <a:t>Time Management</a:t>
            </a:r>
            <a:endParaRPr lang="en-IN" dirty="0"/>
          </a:p>
        </p:txBody>
      </p:sp>
    </p:spTree>
    <p:extLst>
      <p:ext uri="{BB962C8B-B14F-4D97-AF65-F5344CB8AC3E}">
        <p14:creationId xmlns:p14="http://schemas.microsoft.com/office/powerpoint/2010/main" xmlns="" val="43373244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algn="just"/>
            <a:r>
              <a:rPr lang="en-US" dirty="0" smtClean="0"/>
              <a:t>The timer tick interrupt is handled by the timer interrupt handler of kernel.</a:t>
            </a:r>
          </a:p>
          <a:p>
            <a:pPr algn="just"/>
            <a:r>
              <a:rPr lang="en-US" dirty="0" smtClean="0"/>
              <a:t>The timer tick can be utilized for implementing the following actions</a:t>
            </a:r>
          </a:p>
          <a:p>
            <a:pPr lvl="2" algn="just"/>
            <a:r>
              <a:rPr lang="en-US" dirty="0" smtClean="0"/>
              <a:t>Save the current context( context of the currently execution task).</a:t>
            </a:r>
          </a:p>
          <a:p>
            <a:pPr lvl="2" algn="just"/>
            <a:r>
              <a:rPr lang="en-US" dirty="0" smtClean="0"/>
              <a:t>Increment the system time register by one. Generate timing error and reset the system time register if the timer tick count is greater than the maximum value.</a:t>
            </a:r>
          </a:p>
          <a:p>
            <a:pPr lvl="2" algn="just"/>
            <a:r>
              <a:rPr lang="en-US" dirty="0" smtClean="0"/>
              <a:t>Update the timers implemented in kernel( Increment or Decrement).</a:t>
            </a:r>
          </a:p>
          <a:p>
            <a:pPr lvl="2" algn="just"/>
            <a:r>
              <a:rPr lang="en-US" dirty="0" smtClean="0"/>
              <a:t>Activate the periodic tasks, which are in the idle state.</a:t>
            </a:r>
          </a:p>
          <a:p>
            <a:pPr lvl="2" algn="just"/>
            <a:r>
              <a:rPr lang="en-US" dirty="0" smtClean="0"/>
              <a:t>Invoke the scheduler and schedule the tasks again based on the scheduling algorithm.</a:t>
            </a:r>
          </a:p>
          <a:p>
            <a:pPr lvl="2" algn="just"/>
            <a:r>
              <a:rPr lang="en-US" dirty="0" smtClean="0"/>
              <a:t>Delete all the terminated tasks and their associated data structures(TCBs).</a:t>
            </a:r>
            <a:endParaRPr lang="en-IN" dirty="0"/>
          </a:p>
        </p:txBody>
      </p:sp>
      <p:sp>
        <p:nvSpPr>
          <p:cNvPr id="3" name="Title 2"/>
          <p:cNvSpPr>
            <a:spLocks noGrp="1"/>
          </p:cNvSpPr>
          <p:nvPr>
            <p:ph type="title"/>
          </p:nvPr>
        </p:nvSpPr>
        <p:spPr/>
        <p:txBody>
          <a:bodyPr>
            <a:normAutofit/>
          </a:bodyPr>
          <a:lstStyle/>
          <a:p>
            <a:r>
              <a:rPr lang="en-US" dirty="0" smtClean="0"/>
              <a:t>Time management</a:t>
            </a:r>
            <a:endParaRPr lang="en-IN" dirty="0"/>
          </a:p>
        </p:txBody>
      </p:sp>
    </p:spTree>
    <p:extLst>
      <p:ext uri="{BB962C8B-B14F-4D97-AF65-F5344CB8AC3E}">
        <p14:creationId xmlns:p14="http://schemas.microsoft.com/office/powerpoint/2010/main" xmlns="" val="109692594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11560" y="1481328"/>
            <a:ext cx="8075240" cy="4611968"/>
          </a:xfrm>
        </p:spPr>
        <p:txBody>
          <a:bodyPr>
            <a:normAutofit fontScale="92500" lnSpcReduction="10000"/>
          </a:bodyPr>
          <a:lstStyle/>
          <a:p>
            <a:pPr algn="just"/>
            <a:r>
              <a:rPr lang="en-US" dirty="0" smtClean="0"/>
              <a:t>Real Time OS that follow the timing constraints strictly for a task is referred as Hard Real-Time systems.</a:t>
            </a:r>
          </a:p>
          <a:p>
            <a:pPr algn="just"/>
            <a:r>
              <a:rPr lang="en-US" dirty="0" smtClean="0"/>
              <a:t>Missing any deadlines may produce erroneous results for Hard real time systems, including data loss and irrecoverable damages to the system/users.</a:t>
            </a:r>
          </a:p>
          <a:p>
            <a:pPr algn="just"/>
            <a:r>
              <a:rPr lang="en-US" dirty="0" smtClean="0"/>
              <a:t>Air bag control systems and Anti-lock Brake systems are typical examples of Hard real time systems.</a:t>
            </a:r>
          </a:p>
          <a:p>
            <a:pPr algn="just"/>
            <a:r>
              <a:rPr lang="en-US" dirty="0" smtClean="0"/>
              <a:t>Does not implement the virtual memory model for handling memory, hence eliminates delay.</a:t>
            </a:r>
            <a:endParaRPr lang="en-IN" dirty="0"/>
          </a:p>
        </p:txBody>
      </p:sp>
      <p:sp>
        <p:nvSpPr>
          <p:cNvPr id="3" name="Title 2"/>
          <p:cNvSpPr>
            <a:spLocks noGrp="1"/>
          </p:cNvSpPr>
          <p:nvPr>
            <p:ph type="title"/>
          </p:nvPr>
        </p:nvSpPr>
        <p:spPr/>
        <p:txBody>
          <a:bodyPr/>
          <a:lstStyle/>
          <a:p>
            <a:r>
              <a:rPr lang="en-US" dirty="0" smtClean="0"/>
              <a:t>Hard Real-Time</a:t>
            </a:r>
            <a:endParaRPr lang="en-IN" dirty="0"/>
          </a:p>
        </p:txBody>
      </p:sp>
    </p:spTree>
    <p:extLst>
      <p:ext uri="{BB962C8B-B14F-4D97-AF65-F5344CB8AC3E}">
        <p14:creationId xmlns:p14="http://schemas.microsoft.com/office/powerpoint/2010/main" xmlns="" val="387219067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Real time Operating Systems that does not need any kind of deadlines, but offer the best effort to meet the deadline are referred as ‘Soft Real Time’ systems.</a:t>
            </a:r>
          </a:p>
          <a:p>
            <a:pPr algn="just"/>
            <a:r>
              <a:rPr lang="en-US" dirty="0" smtClean="0"/>
              <a:t>Missing tasks are acceptable if the frequency of deadline missing is within the limit of the Quality of Service(</a:t>
            </a:r>
            <a:r>
              <a:rPr lang="en-US" dirty="0" err="1" smtClean="0"/>
              <a:t>QoS</a:t>
            </a:r>
            <a:r>
              <a:rPr lang="en-US" dirty="0" smtClean="0"/>
              <a:t>).</a:t>
            </a:r>
          </a:p>
          <a:p>
            <a:pPr algn="just"/>
            <a:r>
              <a:rPr lang="en-US" dirty="0" smtClean="0"/>
              <a:t>Automatic Teller Machine is the typical example for Soft Real Time systems.</a:t>
            </a:r>
          </a:p>
          <a:p>
            <a:pPr algn="just"/>
            <a:r>
              <a:rPr lang="en-US" dirty="0" smtClean="0"/>
              <a:t>Audio-video player is another example.</a:t>
            </a:r>
            <a:endParaRPr lang="en-IN" dirty="0"/>
          </a:p>
        </p:txBody>
      </p:sp>
      <p:sp>
        <p:nvSpPr>
          <p:cNvPr id="3" name="Title 2"/>
          <p:cNvSpPr>
            <a:spLocks noGrp="1"/>
          </p:cNvSpPr>
          <p:nvPr>
            <p:ph type="title"/>
          </p:nvPr>
        </p:nvSpPr>
        <p:spPr/>
        <p:txBody>
          <a:bodyPr/>
          <a:lstStyle/>
          <a:p>
            <a:r>
              <a:rPr lang="en-US" dirty="0" smtClean="0"/>
              <a:t>Soft Real-Time</a:t>
            </a:r>
            <a:endParaRPr lang="en-IN" dirty="0"/>
          </a:p>
        </p:txBody>
      </p:sp>
    </p:spTree>
    <p:extLst>
      <p:ext uri="{BB962C8B-B14F-4D97-AF65-F5344CB8AC3E}">
        <p14:creationId xmlns:p14="http://schemas.microsoft.com/office/powerpoint/2010/main" xmlns="" val="116704392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109728" indent="0" algn="just">
              <a:buNone/>
            </a:pPr>
            <a:r>
              <a:rPr lang="en-US" b="1" dirty="0" smtClean="0"/>
              <a:t>Task:</a:t>
            </a:r>
          </a:p>
          <a:p>
            <a:pPr algn="just"/>
            <a:r>
              <a:rPr lang="en-US" dirty="0" smtClean="0"/>
              <a:t>Refers to something that’s need to be done.</a:t>
            </a:r>
          </a:p>
          <a:p>
            <a:pPr algn="just"/>
            <a:r>
              <a:rPr lang="en-US" dirty="0" smtClean="0"/>
              <a:t>It is defined as the program in execution and the related information maintained by the operating system for the program.</a:t>
            </a:r>
          </a:p>
          <a:p>
            <a:pPr algn="just"/>
            <a:r>
              <a:rPr lang="en-US" dirty="0" smtClean="0"/>
              <a:t>Task is also known as ‘Job’ in the operating system context.</a:t>
            </a:r>
          </a:p>
          <a:p>
            <a:pPr algn="just"/>
            <a:r>
              <a:rPr lang="en-US" dirty="0" smtClean="0"/>
              <a:t>A program or part of it in execution is also called a ‘Process’.</a:t>
            </a:r>
          </a:p>
          <a:p>
            <a:pPr marL="109728" indent="0" algn="just">
              <a:buNone/>
            </a:pPr>
            <a:endParaRPr lang="en-US" dirty="0" smtClean="0"/>
          </a:p>
        </p:txBody>
      </p:sp>
      <p:sp>
        <p:nvSpPr>
          <p:cNvPr id="3" name="Title 2"/>
          <p:cNvSpPr>
            <a:spLocks noGrp="1"/>
          </p:cNvSpPr>
          <p:nvPr>
            <p:ph type="title"/>
          </p:nvPr>
        </p:nvSpPr>
        <p:spPr/>
        <p:txBody>
          <a:bodyPr/>
          <a:lstStyle/>
          <a:p>
            <a:r>
              <a:rPr lang="en-US" dirty="0" smtClean="0"/>
              <a:t>Tasks, Process and Threads</a:t>
            </a:r>
            <a:endParaRPr lang="en-IN" dirty="0"/>
          </a:p>
        </p:txBody>
      </p:sp>
    </p:spTree>
    <p:extLst>
      <p:ext uri="{BB962C8B-B14F-4D97-AF65-F5344CB8AC3E}">
        <p14:creationId xmlns:p14="http://schemas.microsoft.com/office/powerpoint/2010/main" xmlns="" val="119464063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marL="109728" indent="0" algn="just">
              <a:buNone/>
            </a:pPr>
            <a:r>
              <a:rPr lang="en-US" b="1" dirty="0"/>
              <a:t>Process:</a:t>
            </a:r>
          </a:p>
          <a:p>
            <a:pPr algn="just"/>
            <a:r>
              <a:rPr lang="en-US" dirty="0"/>
              <a:t>A process is a program, or part of it, in execution.</a:t>
            </a:r>
          </a:p>
          <a:p>
            <a:pPr algn="just"/>
            <a:r>
              <a:rPr lang="en-US" dirty="0"/>
              <a:t>It is also known as an instance of a program in execution</a:t>
            </a:r>
            <a:r>
              <a:rPr lang="en-US" dirty="0" smtClean="0"/>
              <a:t>.</a:t>
            </a:r>
          </a:p>
          <a:p>
            <a:pPr algn="just"/>
            <a:r>
              <a:rPr lang="en-US" dirty="0" smtClean="0"/>
              <a:t>A process requires various system resources like CPU for executing the process, memory for storing the code corresponding to the process and associated variables, I/O devices for information exchange, etc. </a:t>
            </a:r>
          </a:p>
          <a:p>
            <a:pPr algn="just"/>
            <a:r>
              <a:rPr lang="en-US" dirty="0" smtClean="0"/>
              <a:t>A process is sequential in execution.</a:t>
            </a:r>
            <a:endParaRPr lang="en-US" dirty="0"/>
          </a:p>
          <a:p>
            <a:endParaRPr lang="en-IN" dirty="0"/>
          </a:p>
        </p:txBody>
      </p:sp>
      <p:sp>
        <p:nvSpPr>
          <p:cNvPr id="3" name="Title 2"/>
          <p:cNvSpPr>
            <a:spLocks noGrp="1"/>
          </p:cNvSpPr>
          <p:nvPr>
            <p:ph type="title"/>
          </p:nvPr>
        </p:nvSpPr>
        <p:spPr/>
        <p:txBody>
          <a:bodyPr/>
          <a:lstStyle/>
          <a:p>
            <a:r>
              <a:rPr lang="en-US" dirty="0"/>
              <a:t>Tasks, Process and Threads</a:t>
            </a:r>
            <a:endParaRPr lang="en-IN" dirty="0"/>
          </a:p>
        </p:txBody>
      </p:sp>
    </p:spTree>
    <p:extLst>
      <p:ext uri="{BB962C8B-B14F-4D97-AF65-F5344CB8AC3E}">
        <p14:creationId xmlns:p14="http://schemas.microsoft.com/office/powerpoint/2010/main" xmlns="" val="272907072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Concept of process leads to concurrent execution of tasks and efficient utilization of CPU and other resources.</a:t>
            </a:r>
            <a:endParaRPr lang="en-IN" dirty="0"/>
          </a:p>
        </p:txBody>
      </p:sp>
      <p:sp>
        <p:nvSpPr>
          <p:cNvPr id="3" name="Title 2"/>
          <p:cNvSpPr>
            <a:spLocks noGrp="1"/>
          </p:cNvSpPr>
          <p:nvPr>
            <p:ph type="title"/>
          </p:nvPr>
        </p:nvSpPr>
        <p:spPr/>
        <p:txBody>
          <a:bodyPr/>
          <a:lstStyle/>
          <a:p>
            <a:r>
              <a:rPr lang="en-US" dirty="0" smtClean="0"/>
              <a:t>Structure of a Process</a:t>
            </a:r>
            <a:endParaRPr lang="en-IN" dirty="0"/>
          </a:p>
        </p:txBody>
      </p:sp>
      <p:sp>
        <p:nvSpPr>
          <p:cNvPr id="4" name="Oval 3"/>
          <p:cNvSpPr/>
          <p:nvPr/>
        </p:nvSpPr>
        <p:spPr>
          <a:xfrm>
            <a:off x="1187624" y="2852936"/>
            <a:ext cx="3528392" cy="316835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5" name="TextBox 4"/>
          <p:cNvSpPr txBox="1"/>
          <p:nvPr/>
        </p:nvSpPr>
        <p:spPr>
          <a:xfrm>
            <a:off x="2267744" y="3212976"/>
            <a:ext cx="1152128" cy="369332"/>
          </a:xfrm>
          <a:prstGeom prst="rect">
            <a:avLst/>
          </a:prstGeom>
          <a:noFill/>
        </p:spPr>
        <p:txBody>
          <a:bodyPr wrap="square" rtlCol="0">
            <a:spAutoFit/>
          </a:bodyPr>
          <a:lstStyle/>
          <a:p>
            <a:r>
              <a:rPr lang="en-US" dirty="0" smtClean="0"/>
              <a:t>Process </a:t>
            </a:r>
            <a:endParaRPr lang="en-IN" dirty="0"/>
          </a:p>
        </p:txBody>
      </p:sp>
      <p:sp>
        <p:nvSpPr>
          <p:cNvPr id="6" name="Rectangle 5"/>
          <p:cNvSpPr/>
          <p:nvPr/>
        </p:nvSpPr>
        <p:spPr>
          <a:xfrm>
            <a:off x="1763688" y="3717032"/>
            <a:ext cx="2304256" cy="43204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rPr>
              <a:t>Stack (stack pointer)</a:t>
            </a:r>
            <a:endParaRPr lang="en-IN" sz="1400" dirty="0">
              <a:solidFill>
                <a:schemeClr val="tx1"/>
              </a:solidFill>
            </a:endParaRPr>
          </a:p>
        </p:txBody>
      </p:sp>
      <p:sp>
        <p:nvSpPr>
          <p:cNvPr id="7" name="Rectangle 6"/>
          <p:cNvSpPr/>
          <p:nvPr/>
        </p:nvSpPr>
        <p:spPr>
          <a:xfrm>
            <a:off x="1763688" y="4149080"/>
            <a:ext cx="2304256" cy="43204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rPr>
              <a:t>Working registers</a:t>
            </a:r>
            <a:endParaRPr lang="en-IN" sz="1400" dirty="0">
              <a:solidFill>
                <a:schemeClr val="tx1"/>
              </a:solidFill>
            </a:endParaRPr>
          </a:p>
        </p:txBody>
      </p:sp>
      <p:sp>
        <p:nvSpPr>
          <p:cNvPr id="8" name="Rectangle 7"/>
          <p:cNvSpPr/>
          <p:nvPr/>
        </p:nvSpPr>
        <p:spPr>
          <a:xfrm>
            <a:off x="1763688" y="4581128"/>
            <a:ext cx="2304256" cy="43204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rPr>
              <a:t>Status registers</a:t>
            </a:r>
            <a:endParaRPr lang="en-IN" sz="1400" dirty="0">
              <a:solidFill>
                <a:schemeClr val="tx1"/>
              </a:solidFill>
            </a:endParaRPr>
          </a:p>
        </p:txBody>
      </p:sp>
      <p:sp>
        <p:nvSpPr>
          <p:cNvPr id="9" name="Rectangle 8"/>
          <p:cNvSpPr/>
          <p:nvPr/>
        </p:nvSpPr>
        <p:spPr>
          <a:xfrm>
            <a:off x="1763688" y="5013176"/>
            <a:ext cx="2304256" cy="432048"/>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rPr>
              <a:t>Program counter (PC)</a:t>
            </a:r>
            <a:endParaRPr lang="en-IN" sz="1400" dirty="0">
              <a:solidFill>
                <a:schemeClr val="tx1"/>
              </a:solidFill>
            </a:endParaRPr>
          </a:p>
        </p:txBody>
      </p:sp>
      <p:cxnSp>
        <p:nvCxnSpPr>
          <p:cNvPr id="11" name="Straight Arrow Connector 10"/>
          <p:cNvCxnSpPr/>
          <p:nvPr/>
        </p:nvCxnSpPr>
        <p:spPr>
          <a:xfrm>
            <a:off x="7256842" y="5229200"/>
            <a:ext cx="0" cy="43204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6212726" y="5656406"/>
            <a:ext cx="2088232" cy="720080"/>
          </a:xfrm>
          <a:prstGeom prst="rect">
            <a:avLst/>
          </a:prstGeom>
          <a:solidFill>
            <a:schemeClr val="bg1"/>
          </a:solidFill>
          <a:ln w="6350"/>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400" dirty="0" smtClean="0">
                <a:solidFill>
                  <a:sysClr val="windowText" lastClr="000000"/>
                </a:solidFill>
              </a:rPr>
              <a:t>Code memory corresponding to the process</a:t>
            </a:r>
            <a:endParaRPr lang="en-IN" sz="1400" dirty="0">
              <a:solidFill>
                <a:sysClr val="windowText" lastClr="000000"/>
              </a:solidFill>
            </a:endParaRPr>
          </a:p>
        </p:txBody>
      </p:sp>
      <p:cxnSp>
        <p:nvCxnSpPr>
          <p:cNvPr id="14" name="Straight Connector 13"/>
          <p:cNvCxnSpPr>
            <a:stCxn id="9" idx="3"/>
          </p:cNvCxnSpPr>
          <p:nvPr/>
        </p:nvCxnSpPr>
        <p:spPr>
          <a:xfrm>
            <a:off x="4067944" y="5229200"/>
            <a:ext cx="318889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44167049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Stack memory holds all temporary data such as variables local to the process.</a:t>
            </a:r>
          </a:p>
          <a:p>
            <a:r>
              <a:rPr lang="en-US" dirty="0" smtClean="0"/>
              <a:t>Data memory holds all global data for the process.</a:t>
            </a:r>
          </a:p>
          <a:p>
            <a:r>
              <a:rPr lang="en-US" dirty="0" smtClean="0"/>
              <a:t>The code memory contains the program code corresponding to the process.</a:t>
            </a:r>
          </a:p>
          <a:p>
            <a:endParaRPr lang="en-IN" dirty="0"/>
          </a:p>
        </p:txBody>
      </p:sp>
      <p:sp>
        <p:nvSpPr>
          <p:cNvPr id="3" name="Title 2"/>
          <p:cNvSpPr>
            <a:spLocks noGrp="1"/>
          </p:cNvSpPr>
          <p:nvPr>
            <p:ph type="title"/>
          </p:nvPr>
        </p:nvSpPr>
        <p:spPr/>
        <p:txBody>
          <a:bodyPr>
            <a:normAutofit fontScale="90000"/>
          </a:bodyPr>
          <a:lstStyle/>
          <a:p>
            <a:r>
              <a:rPr lang="en-US" dirty="0" smtClean="0"/>
              <a:t>Memory organization of a Process</a:t>
            </a:r>
            <a:endParaRPr lang="en-IN" dirty="0"/>
          </a:p>
        </p:txBody>
      </p:sp>
      <p:grpSp>
        <p:nvGrpSpPr>
          <p:cNvPr id="21" name="Group 20"/>
          <p:cNvGrpSpPr/>
          <p:nvPr/>
        </p:nvGrpSpPr>
        <p:grpSpPr>
          <a:xfrm>
            <a:off x="6195534" y="3750612"/>
            <a:ext cx="2635589" cy="2952328"/>
            <a:chOff x="3059831" y="1772816"/>
            <a:chExt cx="3456385" cy="4033186"/>
          </a:xfrm>
        </p:grpSpPr>
        <p:sp>
          <p:nvSpPr>
            <p:cNvPr id="4" name="Rectangle 3"/>
            <p:cNvSpPr/>
            <p:nvPr/>
          </p:nvSpPr>
          <p:spPr>
            <a:xfrm>
              <a:off x="3059832" y="1772816"/>
              <a:ext cx="3456384" cy="4032448"/>
            </a:xfrm>
            <a:prstGeom prst="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 name="Straight Connector 5"/>
            <p:cNvCxnSpPr/>
            <p:nvPr/>
          </p:nvCxnSpPr>
          <p:spPr>
            <a:xfrm>
              <a:off x="3059832" y="2564904"/>
              <a:ext cx="3456384"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3707904" y="1988840"/>
              <a:ext cx="2016224" cy="345267"/>
            </a:xfrm>
            <a:prstGeom prst="rect">
              <a:avLst/>
            </a:prstGeom>
            <a:noFill/>
          </p:spPr>
          <p:txBody>
            <a:bodyPr wrap="square" rtlCol="0">
              <a:spAutoFit/>
            </a:bodyPr>
            <a:lstStyle/>
            <a:p>
              <a:r>
                <a:rPr lang="en-US" sz="1100" dirty="0" smtClean="0"/>
                <a:t>Stack Memory</a:t>
              </a:r>
              <a:endParaRPr lang="en-IN" sz="1100" dirty="0"/>
            </a:p>
          </p:txBody>
        </p:sp>
        <p:cxnSp>
          <p:nvCxnSpPr>
            <p:cNvPr id="8" name="Straight Connector 7"/>
            <p:cNvCxnSpPr/>
            <p:nvPr/>
          </p:nvCxnSpPr>
          <p:spPr>
            <a:xfrm>
              <a:off x="3059832" y="3933056"/>
              <a:ext cx="3456384"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059832" y="3212976"/>
              <a:ext cx="34563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3059832" y="4869160"/>
              <a:ext cx="345638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779912" y="4365104"/>
              <a:ext cx="2016224" cy="369332"/>
            </a:xfrm>
            <a:prstGeom prst="rect">
              <a:avLst/>
            </a:prstGeom>
            <a:noFill/>
          </p:spPr>
          <p:txBody>
            <a:bodyPr wrap="square" rtlCol="0">
              <a:spAutoFit/>
            </a:bodyPr>
            <a:lstStyle/>
            <a:p>
              <a:r>
                <a:rPr lang="en-US" sz="1200" dirty="0" smtClean="0"/>
                <a:t>Data Memory</a:t>
              </a:r>
              <a:endParaRPr lang="en-IN" sz="1200" dirty="0"/>
            </a:p>
          </p:txBody>
        </p:sp>
        <p:sp>
          <p:nvSpPr>
            <p:cNvPr id="13" name="TextBox 12"/>
            <p:cNvSpPr txBox="1"/>
            <p:nvPr/>
          </p:nvSpPr>
          <p:spPr>
            <a:xfrm>
              <a:off x="3860304" y="5436670"/>
              <a:ext cx="2016224" cy="369332"/>
            </a:xfrm>
            <a:prstGeom prst="rect">
              <a:avLst/>
            </a:prstGeom>
            <a:noFill/>
          </p:spPr>
          <p:txBody>
            <a:bodyPr wrap="square" rtlCol="0">
              <a:spAutoFit/>
            </a:bodyPr>
            <a:lstStyle/>
            <a:p>
              <a:r>
                <a:rPr lang="en-US" sz="1200" dirty="0" smtClean="0"/>
                <a:t>Code Memory</a:t>
              </a:r>
              <a:endParaRPr lang="en-IN" sz="1200" dirty="0"/>
            </a:p>
          </p:txBody>
        </p:sp>
        <p:sp>
          <p:nvSpPr>
            <p:cNvPr id="14" name="TextBox 13"/>
            <p:cNvSpPr txBox="1"/>
            <p:nvPr/>
          </p:nvSpPr>
          <p:spPr>
            <a:xfrm>
              <a:off x="3059831" y="2602916"/>
              <a:ext cx="3312368" cy="365577"/>
            </a:xfrm>
            <a:prstGeom prst="rect">
              <a:avLst/>
            </a:prstGeom>
            <a:noFill/>
          </p:spPr>
          <p:txBody>
            <a:bodyPr wrap="square" rtlCol="0">
              <a:spAutoFit/>
            </a:bodyPr>
            <a:lstStyle/>
            <a:p>
              <a:r>
                <a:rPr lang="en-US" sz="1200" dirty="0" smtClean="0"/>
                <a:t>Stack Memory grows downwards</a:t>
              </a:r>
              <a:endParaRPr lang="en-IN" sz="1200" dirty="0"/>
            </a:p>
          </p:txBody>
        </p:sp>
        <p:cxnSp>
          <p:nvCxnSpPr>
            <p:cNvPr id="16" name="Straight Arrow Connector 15"/>
            <p:cNvCxnSpPr/>
            <p:nvPr/>
          </p:nvCxnSpPr>
          <p:spPr>
            <a:xfrm>
              <a:off x="6372200" y="2564904"/>
              <a:ext cx="0" cy="491859"/>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3059832" y="3528346"/>
              <a:ext cx="3312368" cy="365577"/>
            </a:xfrm>
            <a:prstGeom prst="rect">
              <a:avLst/>
            </a:prstGeom>
            <a:noFill/>
          </p:spPr>
          <p:txBody>
            <a:bodyPr wrap="square" rtlCol="0">
              <a:spAutoFit/>
            </a:bodyPr>
            <a:lstStyle/>
            <a:p>
              <a:r>
                <a:rPr lang="en-US" sz="1200" dirty="0" smtClean="0"/>
                <a:t>Data Memory grows upwards</a:t>
              </a:r>
              <a:endParaRPr lang="en-IN" sz="1200" dirty="0"/>
            </a:p>
          </p:txBody>
        </p:sp>
        <p:cxnSp>
          <p:nvCxnSpPr>
            <p:cNvPr id="20" name="Straight Arrow Connector 19"/>
            <p:cNvCxnSpPr/>
            <p:nvPr/>
          </p:nvCxnSpPr>
          <p:spPr>
            <a:xfrm flipV="1">
              <a:off x="6124761" y="3381457"/>
              <a:ext cx="0" cy="55159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xmlns="" val="9762072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solidFill>
            <a:schemeClr val="bg1"/>
          </a:solidFill>
          <a:ln>
            <a:solidFill>
              <a:schemeClr val="bg1"/>
            </a:solidFill>
          </a:ln>
        </p:spPr>
        <p:txBody>
          <a:bodyPr/>
          <a:lstStyle/>
          <a:p>
            <a:r>
              <a:rPr lang="en-US" dirty="0" smtClean="0"/>
              <a:t>Operating System Architecture</a:t>
            </a:r>
            <a:endParaRPr lang="en-IN" dirty="0"/>
          </a:p>
        </p:txBody>
      </p:sp>
      <p:sp>
        <p:nvSpPr>
          <p:cNvPr id="4" name="Rounded Rectangle 3"/>
          <p:cNvSpPr/>
          <p:nvPr/>
        </p:nvSpPr>
        <p:spPr>
          <a:xfrm>
            <a:off x="2267744" y="1556792"/>
            <a:ext cx="3960440" cy="504056"/>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User Applications</a:t>
            </a:r>
            <a:endParaRPr lang="en-IN" dirty="0">
              <a:solidFill>
                <a:schemeClr val="tx1"/>
              </a:solidFill>
            </a:endParaRPr>
          </a:p>
        </p:txBody>
      </p:sp>
      <p:sp>
        <p:nvSpPr>
          <p:cNvPr id="5" name="Up-Down Arrow 4"/>
          <p:cNvSpPr/>
          <p:nvPr/>
        </p:nvSpPr>
        <p:spPr>
          <a:xfrm>
            <a:off x="2483768" y="2060848"/>
            <a:ext cx="216024" cy="432048"/>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6" name="Up-Down Arrow 5"/>
          <p:cNvSpPr/>
          <p:nvPr/>
        </p:nvSpPr>
        <p:spPr>
          <a:xfrm>
            <a:off x="3203848" y="2060848"/>
            <a:ext cx="216024" cy="432048"/>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7" name="Up-Down Arrow 6"/>
          <p:cNvSpPr/>
          <p:nvPr/>
        </p:nvSpPr>
        <p:spPr>
          <a:xfrm>
            <a:off x="3851920" y="2060848"/>
            <a:ext cx="216024" cy="432048"/>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8" name="Up-Down Arrow 7"/>
          <p:cNvSpPr/>
          <p:nvPr/>
        </p:nvSpPr>
        <p:spPr>
          <a:xfrm>
            <a:off x="4355976" y="2060848"/>
            <a:ext cx="216024" cy="432048"/>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9" name="Rounded Rectangle 8"/>
          <p:cNvSpPr/>
          <p:nvPr/>
        </p:nvSpPr>
        <p:spPr>
          <a:xfrm>
            <a:off x="2195736" y="2492896"/>
            <a:ext cx="4032448" cy="273630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0" name="Rectangle 9"/>
          <p:cNvSpPr/>
          <p:nvPr/>
        </p:nvSpPr>
        <p:spPr>
          <a:xfrm>
            <a:off x="2483768" y="2636912"/>
            <a:ext cx="2952328" cy="360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Memory management</a:t>
            </a:r>
            <a:endParaRPr lang="en-IN" dirty="0">
              <a:solidFill>
                <a:schemeClr val="tx1"/>
              </a:solidFill>
            </a:endParaRPr>
          </a:p>
        </p:txBody>
      </p:sp>
      <p:sp>
        <p:nvSpPr>
          <p:cNvPr id="11" name="Rectangle 10"/>
          <p:cNvSpPr/>
          <p:nvPr/>
        </p:nvSpPr>
        <p:spPr>
          <a:xfrm>
            <a:off x="2483768" y="3140968"/>
            <a:ext cx="2952328" cy="360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Process management</a:t>
            </a:r>
            <a:endParaRPr lang="en-IN" dirty="0">
              <a:solidFill>
                <a:schemeClr val="tx1"/>
              </a:solidFill>
            </a:endParaRPr>
          </a:p>
        </p:txBody>
      </p:sp>
      <p:sp>
        <p:nvSpPr>
          <p:cNvPr id="12" name="Rectangle 11"/>
          <p:cNvSpPr/>
          <p:nvPr/>
        </p:nvSpPr>
        <p:spPr>
          <a:xfrm>
            <a:off x="2483768" y="3645024"/>
            <a:ext cx="2952328" cy="360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Time management</a:t>
            </a:r>
            <a:endParaRPr lang="en-IN" dirty="0">
              <a:solidFill>
                <a:schemeClr val="tx1"/>
              </a:solidFill>
            </a:endParaRPr>
          </a:p>
        </p:txBody>
      </p:sp>
      <p:sp>
        <p:nvSpPr>
          <p:cNvPr id="13" name="Rectangle 12"/>
          <p:cNvSpPr/>
          <p:nvPr/>
        </p:nvSpPr>
        <p:spPr>
          <a:xfrm>
            <a:off x="2483768" y="4149080"/>
            <a:ext cx="2952328" cy="360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File system management</a:t>
            </a:r>
            <a:endParaRPr lang="en-IN" dirty="0">
              <a:solidFill>
                <a:schemeClr val="tx1"/>
              </a:solidFill>
            </a:endParaRPr>
          </a:p>
        </p:txBody>
      </p:sp>
      <p:sp>
        <p:nvSpPr>
          <p:cNvPr id="14" name="Rectangle 13"/>
          <p:cNvSpPr/>
          <p:nvPr/>
        </p:nvSpPr>
        <p:spPr>
          <a:xfrm>
            <a:off x="2483768" y="4653136"/>
            <a:ext cx="2952328" cy="36004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I/O system management</a:t>
            </a:r>
            <a:endParaRPr lang="en-IN" dirty="0">
              <a:solidFill>
                <a:schemeClr val="tx1"/>
              </a:solidFill>
            </a:endParaRPr>
          </a:p>
        </p:txBody>
      </p:sp>
      <p:sp>
        <p:nvSpPr>
          <p:cNvPr id="15" name="TextBox 14"/>
          <p:cNvSpPr txBox="1"/>
          <p:nvPr/>
        </p:nvSpPr>
        <p:spPr>
          <a:xfrm>
            <a:off x="5652120" y="2852936"/>
            <a:ext cx="461665" cy="1944216"/>
          </a:xfrm>
          <a:prstGeom prst="rect">
            <a:avLst/>
          </a:prstGeom>
          <a:solidFill>
            <a:schemeClr val="bg1"/>
          </a:solidFill>
          <a:ln>
            <a:solidFill>
              <a:schemeClr val="tx1"/>
            </a:solidFill>
          </a:ln>
        </p:spPr>
        <p:txBody>
          <a:bodyPr vert="vert270" wrap="square" rtlCol="0">
            <a:spAutoFit/>
          </a:bodyPr>
          <a:lstStyle/>
          <a:p>
            <a:r>
              <a:rPr lang="en-US" dirty="0" smtClean="0"/>
              <a:t>Kernel services</a:t>
            </a:r>
            <a:endParaRPr lang="en-IN" dirty="0"/>
          </a:p>
        </p:txBody>
      </p:sp>
      <p:cxnSp>
        <p:nvCxnSpPr>
          <p:cNvPr id="17" name="Straight Arrow Connector 16"/>
          <p:cNvCxnSpPr>
            <a:stCxn id="8" idx="6"/>
          </p:cNvCxnSpPr>
          <p:nvPr/>
        </p:nvCxnSpPr>
        <p:spPr>
          <a:xfrm>
            <a:off x="4517994" y="2276872"/>
            <a:ext cx="2718302"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7380312" y="1772816"/>
            <a:ext cx="1512168" cy="923330"/>
          </a:xfrm>
          <a:prstGeom prst="rect">
            <a:avLst/>
          </a:prstGeom>
          <a:solidFill>
            <a:schemeClr val="bg1"/>
          </a:solidFill>
          <a:ln>
            <a:solidFill>
              <a:schemeClr val="tx1"/>
            </a:solidFill>
          </a:ln>
        </p:spPr>
        <p:txBody>
          <a:bodyPr wrap="square" rtlCol="0">
            <a:spAutoFit/>
          </a:bodyPr>
          <a:lstStyle/>
          <a:p>
            <a:r>
              <a:rPr lang="en-US" dirty="0" smtClean="0"/>
              <a:t>Application programming interface (API)</a:t>
            </a:r>
            <a:endParaRPr lang="en-IN" dirty="0"/>
          </a:p>
        </p:txBody>
      </p:sp>
      <p:sp>
        <p:nvSpPr>
          <p:cNvPr id="19" name="Up-Down Arrow 18"/>
          <p:cNvSpPr/>
          <p:nvPr/>
        </p:nvSpPr>
        <p:spPr>
          <a:xfrm>
            <a:off x="3347864" y="5229200"/>
            <a:ext cx="216024" cy="432048"/>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0" name="Up-Down Arrow 19"/>
          <p:cNvSpPr/>
          <p:nvPr/>
        </p:nvSpPr>
        <p:spPr>
          <a:xfrm>
            <a:off x="4067944" y="5229200"/>
            <a:ext cx="216024" cy="432048"/>
          </a:xfrm>
          <a:prstGeom prst="upDownArrow">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21" name="Rounded Rectangle 20"/>
          <p:cNvSpPr/>
          <p:nvPr/>
        </p:nvSpPr>
        <p:spPr>
          <a:xfrm>
            <a:off x="2267744" y="5661248"/>
            <a:ext cx="3960440" cy="57606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Underlying hardware</a:t>
            </a:r>
            <a:endParaRPr lang="en-IN" dirty="0">
              <a:solidFill>
                <a:schemeClr val="tx1"/>
              </a:solidFill>
            </a:endParaRPr>
          </a:p>
        </p:txBody>
      </p:sp>
      <p:cxnSp>
        <p:nvCxnSpPr>
          <p:cNvPr id="22" name="Straight Arrow Connector 21"/>
          <p:cNvCxnSpPr/>
          <p:nvPr/>
        </p:nvCxnSpPr>
        <p:spPr>
          <a:xfrm>
            <a:off x="4211960" y="5449951"/>
            <a:ext cx="2718302"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6956011" y="5013176"/>
            <a:ext cx="1512168" cy="646331"/>
          </a:xfrm>
          <a:prstGeom prst="rect">
            <a:avLst/>
          </a:prstGeom>
          <a:solidFill>
            <a:schemeClr val="bg1"/>
          </a:solidFill>
          <a:ln>
            <a:solidFill>
              <a:schemeClr val="tx1"/>
            </a:solidFill>
          </a:ln>
        </p:spPr>
        <p:txBody>
          <a:bodyPr wrap="square" rtlCol="0">
            <a:spAutoFit/>
          </a:bodyPr>
          <a:lstStyle/>
          <a:p>
            <a:r>
              <a:rPr lang="en-US" dirty="0" smtClean="0"/>
              <a:t>Device driver interface</a:t>
            </a:r>
            <a:endParaRPr lang="en-IN"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Creation to termination of a process is not a single step operation.</a:t>
            </a:r>
          </a:p>
          <a:p>
            <a:pPr algn="just"/>
            <a:endParaRPr lang="en-US" dirty="0" smtClean="0"/>
          </a:p>
          <a:p>
            <a:pPr algn="just"/>
            <a:r>
              <a:rPr lang="en-US" dirty="0" smtClean="0"/>
              <a:t>The cycle through which a process changes its state from ‘newly created’ to ‘execution completed’ is known as ‘Process Life Cycle’.</a:t>
            </a:r>
          </a:p>
          <a:p>
            <a:pPr algn="just"/>
            <a:endParaRPr lang="en-IN" dirty="0"/>
          </a:p>
        </p:txBody>
      </p:sp>
      <p:sp>
        <p:nvSpPr>
          <p:cNvPr id="3" name="Title 2"/>
          <p:cNvSpPr>
            <a:spLocks noGrp="1"/>
          </p:cNvSpPr>
          <p:nvPr>
            <p:ph type="title"/>
          </p:nvPr>
        </p:nvSpPr>
        <p:spPr/>
        <p:txBody>
          <a:bodyPr>
            <a:normAutofit fontScale="90000"/>
          </a:bodyPr>
          <a:lstStyle/>
          <a:p>
            <a:pPr algn="ctr"/>
            <a:r>
              <a:rPr lang="en-US" dirty="0" smtClean="0"/>
              <a:t>Process states and State transitions</a:t>
            </a:r>
            <a:endParaRPr lang="en-IN" dirty="0"/>
          </a:p>
        </p:txBody>
      </p:sp>
    </p:spTree>
    <p:extLst>
      <p:ext uri="{BB962C8B-B14F-4D97-AF65-F5344CB8AC3E}">
        <p14:creationId xmlns:p14="http://schemas.microsoft.com/office/powerpoint/2010/main" xmlns="" val="360071689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2307" y="-1"/>
            <a:ext cx="8894176" cy="6759087"/>
            <a:chOff x="1187624" y="1758706"/>
            <a:chExt cx="6373700" cy="5099294"/>
          </a:xfrm>
        </p:grpSpPr>
        <p:sp>
          <p:nvSpPr>
            <p:cNvPr id="5" name="Oval 4"/>
            <p:cNvSpPr/>
            <p:nvPr/>
          </p:nvSpPr>
          <p:spPr>
            <a:xfrm>
              <a:off x="5652120" y="1758706"/>
              <a:ext cx="1584176" cy="717465"/>
            </a:xfrm>
            <a:prstGeom prst="ellips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ln>
                    <a:solidFill>
                      <a:sysClr val="windowText" lastClr="000000"/>
                    </a:solidFill>
                  </a:ln>
                  <a:latin typeface="Times New Roman" panose="02020603050405020304" pitchFamily="18" charset="0"/>
                  <a:cs typeface="Times New Roman" panose="02020603050405020304" pitchFamily="18" charset="0"/>
                </a:rPr>
                <a:t>Created</a:t>
              </a:r>
              <a:r>
                <a:rPr lang="en-US" dirty="0" smtClean="0">
                  <a:ln>
                    <a:solidFill>
                      <a:sysClr val="windowText" lastClr="000000"/>
                    </a:solidFill>
                  </a:ln>
                </a:rPr>
                <a:t> </a:t>
              </a:r>
              <a:endParaRPr lang="en-IN" dirty="0">
                <a:ln>
                  <a:solidFill>
                    <a:sysClr val="windowText" lastClr="000000"/>
                  </a:solidFill>
                </a:ln>
              </a:endParaRPr>
            </a:p>
          </p:txBody>
        </p:sp>
        <p:cxnSp>
          <p:nvCxnSpPr>
            <p:cNvPr id="6" name="Straight Arrow Connector 5"/>
            <p:cNvCxnSpPr/>
            <p:nvPr/>
          </p:nvCxnSpPr>
          <p:spPr>
            <a:xfrm>
              <a:off x="6444207" y="2727326"/>
              <a:ext cx="0" cy="20673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7" name="Oval 6"/>
            <p:cNvSpPr/>
            <p:nvPr/>
          </p:nvSpPr>
          <p:spPr>
            <a:xfrm>
              <a:off x="5648219" y="2877022"/>
              <a:ext cx="1584176" cy="621831"/>
            </a:xfrm>
            <a:prstGeom prst="ellips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ln>
                    <a:solidFill>
                      <a:sysClr val="windowText" lastClr="000000"/>
                    </a:solidFill>
                  </a:ln>
                  <a:latin typeface="Times New Roman" panose="02020603050405020304" pitchFamily="18" charset="0"/>
                  <a:cs typeface="Times New Roman" panose="02020603050405020304" pitchFamily="18" charset="0"/>
                </a:rPr>
                <a:t>Ready</a:t>
              </a:r>
              <a:endParaRPr lang="en-IN" dirty="0">
                <a:ln>
                  <a:solidFill>
                    <a:sysClr val="windowText" lastClr="000000"/>
                  </a:solidFill>
                </a:ln>
              </a:endParaRPr>
            </a:p>
          </p:txBody>
        </p:sp>
        <p:sp>
          <p:nvSpPr>
            <p:cNvPr id="8" name="Oval 7"/>
            <p:cNvSpPr/>
            <p:nvPr/>
          </p:nvSpPr>
          <p:spPr>
            <a:xfrm>
              <a:off x="5652120" y="4917560"/>
              <a:ext cx="1584176" cy="792088"/>
            </a:xfrm>
            <a:prstGeom prst="ellips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ln>
                    <a:solidFill>
                      <a:sysClr val="windowText" lastClr="000000"/>
                    </a:solidFill>
                  </a:ln>
                  <a:latin typeface="Times New Roman" panose="02020603050405020304" pitchFamily="18" charset="0"/>
                  <a:cs typeface="Times New Roman" panose="02020603050405020304" pitchFamily="18" charset="0"/>
                </a:rPr>
                <a:t>Running </a:t>
              </a:r>
              <a:endParaRPr lang="en-IN" dirty="0">
                <a:ln>
                  <a:solidFill>
                    <a:sysClr val="windowText" lastClr="000000"/>
                  </a:solidFill>
                </a:ln>
              </a:endParaRPr>
            </a:p>
          </p:txBody>
        </p:sp>
        <p:sp>
          <p:nvSpPr>
            <p:cNvPr id="9" name="Oval 8"/>
            <p:cNvSpPr/>
            <p:nvPr/>
          </p:nvSpPr>
          <p:spPr>
            <a:xfrm>
              <a:off x="5292080" y="5971100"/>
              <a:ext cx="2088232" cy="886900"/>
            </a:xfrm>
            <a:prstGeom prst="ellips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ln>
                    <a:solidFill>
                      <a:sysClr val="windowText" lastClr="000000"/>
                    </a:solidFill>
                  </a:ln>
                </a:rPr>
                <a:t>Completed  </a:t>
              </a:r>
              <a:endParaRPr lang="en-IN" dirty="0">
                <a:ln>
                  <a:solidFill>
                    <a:sysClr val="windowText" lastClr="000000"/>
                  </a:solidFill>
                </a:ln>
              </a:endParaRPr>
            </a:p>
          </p:txBody>
        </p:sp>
        <p:cxnSp>
          <p:nvCxnSpPr>
            <p:cNvPr id="10" name="Straight Arrow Connector 9"/>
            <p:cNvCxnSpPr>
              <a:stCxn id="8" idx="4"/>
            </p:cNvCxnSpPr>
            <p:nvPr/>
          </p:nvCxnSpPr>
          <p:spPr>
            <a:xfrm>
              <a:off x="6444208" y="5709648"/>
              <a:ext cx="992" cy="26145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8" idx="1"/>
              <a:endCxn id="7" idx="3"/>
            </p:cNvCxnSpPr>
            <p:nvPr/>
          </p:nvCxnSpPr>
          <p:spPr>
            <a:xfrm flipH="1" flipV="1">
              <a:off x="5880216" y="3407788"/>
              <a:ext cx="3901" cy="1625771"/>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7" idx="5"/>
              <a:endCxn id="8" idx="7"/>
            </p:cNvCxnSpPr>
            <p:nvPr/>
          </p:nvCxnSpPr>
          <p:spPr>
            <a:xfrm>
              <a:off x="7000398" y="3407788"/>
              <a:ext cx="3901" cy="1625771"/>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3" name="Oval 12"/>
            <p:cNvSpPr/>
            <p:nvPr/>
          </p:nvSpPr>
          <p:spPr>
            <a:xfrm>
              <a:off x="1187624" y="3921844"/>
              <a:ext cx="1584176" cy="792088"/>
            </a:xfrm>
            <a:prstGeom prst="ellipse">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smtClean="0">
                  <a:ln>
                    <a:solidFill>
                      <a:sysClr val="windowText" lastClr="000000"/>
                    </a:solidFill>
                  </a:ln>
                  <a:latin typeface="Times New Roman" panose="02020603050405020304" pitchFamily="18" charset="0"/>
                  <a:cs typeface="Times New Roman" panose="02020603050405020304" pitchFamily="18" charset="0"/>
                </a:rPr>
                <a:t>Blocked </a:t>
              </a:r>
              <a:r>
                <a:rPr lang="en-US" dirty="0" smtClean="0">
                  <a:ln>
                    <a:solidFill>
                      <a:sysClr val="windowText" lastClr="000000"/>
                    </a:solidFill>
                  </a:ln>
                </a:rPr>
                <a:t> </a:t>
              </a:r>
              <a:endParaRPr lang="en-IN" dirty="0">
                <a:ln>
                  <a:solidFill>
                    <a:sysClr val="windowText" lastClr="000000"/>
                  </a:solidFill>
                </a:ln>
              </a:endParaRPr>
            </a:p>
          </p:txBody>
        </p:sp>
        <p:cxnSp>
          <p:nvCxnSpPr>
            <p:cNvPr id="14" name="Straight Arrow Connector 13"/>
            <p:cNvCxnSpPr>
              <a:stCxn id="13" idx="0"/>
              <a:endCxn id="7" idx="1"/>
            </p:cNvCxnSpPr>
            <p:nvPr/>
          </p:nvCxnSpPr>
          <p:spPr>
            <a:xfrm flipV="1">
              <a:off x="1979712" y="2968087"/>
              <a:ext cx="3900503" cy="95375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8" idx="2"/>
              <a:endCxn id="13" idx="4"/>
            </p:cNvCxnSpPr>
            <p:nvPr/>
          </p:nvCxnSpPr>
          <p:spPr>
            <a:xfrm flipH="1" flipV="1">
              <a:off x="1979712" y="4713933"/>
              <a:ext cx="3672408" cy="59967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329076" y="2573438"/>
              <a:ext cx="2232248" cy="307777"/>
            </a:xfrm>
            <a:prstGeom prst="rect">
              <a:avLst/>
            </a:prstGeom>
            <a:noFill/>
          </p:spPr>
          <p:txBody>
            <a:bodyPr wrap="square" rtlCol="0">
              <a:spAutoFit/>
            </a:bodyPr>
            <a:lstStyle/>
            <a:p>
              <a:r>
                <a:rPr lang="en-US" sz="1400" dirty="0" smtClean="0"/>
                <a:t>Incepted into memory</a:t>
              </a:r>
              <a:endParaRPr lang="en-IN" sz="1400" dirty="0"/>
            </a:p>
          </p:txBody>
        </p:sp>
        <p:cxnSp>
          <p:nvCxnSpPr>
            <p:cNvPr id="17" name="Straight Connector 16"/>
            <p:cNvCxnSpPr>
              <a:stCxn id="5" idx="4"/>
              <a:endCxn id="16" idx="0"/>
            </p:cNvCxnSpPr>
            <p:nvPr/>
          </p:nvCxnSpPr>
          <p:spPr>
            <a:xfrm>
              <a:off x="6444208" y="2476172"/>
              <a:ext cx="993" cy="972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rot="20963953">
              <a:off x="2909686" y="3179196"/>
              <a:ext cx="2034583" cy="307777"/>
            </a:xfrm>
            <a:prstGeom prst="rect">
              <a:avLst/>
            </a:prstGeom>
            <a:noFill/>
          </p:spPr>
          <p:txBody>
            <a:bodyPr wrap="square" rtlCol="0">
              <a:spAutoFit/>
            </a:bodyPr>
            <a:lstStyle/>
            <a:p>
              <a:r>
                <a:rPr lang="en-US" sz="1400" dirty="0" smtClean="0"/>
                <a:t>I/O completion</a:t>
              </a:r>
              <a:endParaRPr lang="en-IN" sz="1400" dirty="0"/>
            </a:p>
          </p:txBody>
        </p:sp>
        <p:sp>
          <p:nvSpPr>
            <p:cNvPr id="19" name="TextBox 18"/>
            <p:cNvSpPr txBox="1"/>
            <p:nvPr/>
          </p:nvSpPr>
          <p:spPr>
            <a:xfrm rot="20998430">
              <a:off x="2819756" y="3669372"/>
              <a:ext cx="2504854" cy="307777"/>
            </a:xfrm>
            <a:prstGeom prst="rect">
              <a:avLst/>
            </a:prstGeom>
            <a:noFill/>
          </p:spPr>
          <p:txBody>
            <a:bodyPr wrap="square" rtlCol="0">
              <a:spAutoFit/>
            </a:bodyPr>
            <a:lstStyle/>
            <a:p>
              <a:r>
                <a:rPr lang="en-US" sz="1400" dirty="0" smtClean="0"/>
                <a:t>Shared resource acquired</a:t>
              </a:r>
              <a:endParaRPr lang="en-IN" sz="1400" dirty="0"/>
            </a:p>
          </p:txBody>
        </p:sp>
        <p:sp>
          <p:nvSpPr>
            <p:cNvPr id="20" name="TextBox 19"/>
            <p:cNvSpPr txBox="1"/>
            <p:nvPr/>
          </p:nvSpPr>
          <p:spPr>
            <a:xfrm rot="476596">
              <a:off x="3030056" y="4621540"/>
              <a:ext cx="2034583" cy="307777"/>
            </a:xfrm>
            <a:prstGeom prst="rect">
              <a:avLst/>
            </a:prstGeom>
            <a:noFill/>
          </p:spPr>
          <p:txBody>
            <a:bodyPr wrap="square" rtlCol="0">
              <a:spAutoFit/>
            </a:bodyPr>
            <a:lstStyle/>
            <a:p>
              <a:r>
                <a:rPr lang="en-US" sz="1400" dirty="0" smtClean="0"/>
                <a:t>Waiting for I/O</a:t>
              </a:r>
              <a:endParaRPr lang="en-IN" sz="1400" dirty="0"/>
            </a:p>
          </p:txBody>
        </p:sp>
        <p:sp>
          <p:nvSpPr>
            <p:cNvPr id="21" name="TextBox 20"/>
            <p:cNvSpPr txBox="1"/>
            <p:nvPr/>
          </p:nvSpPr>
          <p:spPr>
            <a:xfrm rot="476596">
              <a:off x="2605491" y="5058157"/>
              <a:ext cx="2883713" cy="307777"/>
            </a:xfrm>
            <a:prstGeom prst="rect">
              <a:avLst/>
            </a:prstGeom>
            <a:noFill/>
          </p:spPr>
          <p:txBody>
            <a:bodyPr wrap="square" rtlCol="0">
              <a:spAutoFit/>
            </a:bodyPr>
            <a:lstStyle/>
            <a:p>
              <a:r>
                <a:rPr lang="en-US" sz="1400" dirty="0" smtClean="0"/>
                <a:t>Waiting for shared resource</a:t>
              </a:r>
              <a:endParaRPr lang="en-IN" sz="1400" dirty="0"/>
            </a:p>
          </p:txBody>
        </p:sp>
        <p:sp>
          <p:nvSpPr>
            <p:cNvPr id="22" name="TextBox 21"/>
            <p:cNvSpPr txBox="1"/>
            <p:nvPr/>
          </p:nvSpPr>
          <p:spPr>
            <a:xfrm>
              <a:off x="5741075" y="5686485"/>
              <a:ext cx="1584176" cy="232198"/>
            </a:xfrm>
            <a:prstGeom prst="rect">
              <a:avLst/>
            </a:prstGeom>
            <a:noFill/>
          </p:spPr>
          <p:txBody>
            <a:bodyPr wrap="square" rtlCol="0">
              <a:spAutoFit/>
            </a:bodyPr>
            <a:lstStyle/>
            <a:p>
              <a:r>
                <a:rPr lang="en-US" sz="1400" dirty="0" smtClean="0"/>
                <a:t>Execution  completion</a:t>
              </a:r>
              <a:endParaRPr lang="en-IN" sz="1400" dirty="0"/>
            </a:p>
          </p:txBody>
        </p:sp>
        <p:sp>
          <p:nvSpPr>
            <p:cNvPr id="23" name="TextBox 22"/>
            <p:cNvSpPr txBox="1"/>
            <p:nvPr/>
          </p:nvSpPr>
          <p:spPr>
            <a:xfrm rot="5400000">
              <a:off x="6205228" y="4218298"/>
              <a:ext cx="1841578" cy="220558"/>
            </a:xfrm>
            <a:prstGeom prst="rect">
              <a:avLst/>
            </a:prstGeom>
            <a:noFill/>
          </p:spPr>
          <p:txBody>
            <a:bodyPr wrap="square" rtlCol="0">
              <a:spAutoFit/>
            </a:bodyPr>
            <a:lstStyle/>
            <a:p>
              <a:r>
                <a:rPr lang="en-US" sz="1400" dirty="0" smtClean="0"/>
                <a:t>Scheduled for execution</a:t>
              </a:r>
              <a:endParaRPr lang="en-IN" sz="1400" dirty="0"/>
            </a:p>
          </p:txBody>
        </p:sp>
      </p:grpSp>
      <p:sp>
        <p:nvSpPr>
          <p:cNvPr id="2" name="TextBox 1"/>
          <p:cNvSpPr txBox="1"/>
          <p:nvPr/>
        </p:nvSpPr>
        <p:spPr>
          <a:xfrm>
            <a:off x="5914349" y="1924072"/>
            <a:ext cx="461665" cy="2712701"/>
          </a:xfrm>
          <a:prstGeom prst="rect">
            <a:avLst/>
          </a:prstGeom>
          <a:noFill/>
        </p:spPr>
        <p:txBody>
          <a:bodyPr vert="vert270" wrap="square" rtlCol="0">
            <a:spAutoFit/>
          </a:bodyPr>
          <a:lstStyle/>
          <a:p>
            <a:r>
              <a:rPr lang="en-US" dirty="0" smtClean="0"/>
              <a:t>Interrupt or preempted</a:t>
            </a:r>
            <a:endParaRPr lang="en-IN" dirty="0"/>
          </a:p>
        </p:txBody>
      </p:sp>
    </p:spTree>
    <p:extLst>
      <p:ext uri="{BB962C8B-B14F-4D97-AF65-F5344CB8AC3E}">
        <p14:creationId xmlns:p14="http://schemas.microsoft.com/office/powerpoint/2010/main" xmlns="" val="110348707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lgn="just"/>
            <a:r>
              <a:rPr lang="en-US" dirty="0" smtClean="0"/>
              <a:t>Thread is the primitive that can execute code. It is a single sequential flow of control within a process.</a:t>
            </a:r>
          </a:p>
          <a:p>
            <a:pPr algn="just"/>
            <a:r>
              <a:rPr lang="en-US" dirty="0" smtClean="0"/>
              <a:t>Also known as light weight process. A process can have many threads of execution.</a:t>
            </a:r>
          </a:p>
          <a:p>
            <a:pPr algn="just"/>
            <a:r>
              <a:rPr lang="en-US" dirty="0" smtClean="0"/>
              <a:t>Different threads which are part of a process, share the same address space; meaning they share the data memory, code memory and heap memory area.</a:t>
            </a:r>
          </a:p>
          <a:p>
            <a:pPr algn="just"/>
            <a:r>
              <a:rPr lang="en-US" dirty="0" smtClean="0"/>
              <a:t>Threads maintain their own thread status (CPU register values), Program Counter (PC) and stack.</a:t>
            </a:r>
            <a:endParaRPr lang="en-IN" dirty="0"/>
          </a:p>
        </p:txBody>
      </p:sp>
      <p:sp>
        <p:nvSpPr>
          <p:cNvPr id="3" name="Title 2"/>
          <p:cNvSpPr>
            <a:spLocks noGrp="1"/>
          </p:cNvSpPr>
          <p:nvPr>
            <p:ph type="title"/>
          </p:nvPr>
        </p:nvSpPr>
        <p:spPr/>
        <p:txBody>
          <a:bodyPr/>
          <a:lstStyle/>
          <a:p>
            <a:r>
              <a:rPr lang="en-US" dirty="0" smtClean="0"/>
              <a:t>Threads </a:t>
            </a:r>
            <a:endParaRPr lang="en-IN" dirty="0"/>
          </a:p>
        </p:txBody>
      </p:sp>
    </p:spTree>
    <p:extLst>
      <p:ext uri="{BB962C8B-B14F-4D97-AF65-F5344CB8AC3E}">
        <p14:creationId xmlns:p14="http://schemas.microsoft.com/office/powerpoint/2010/main" xmlns="" val="221512312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Memory organization of a process and its associated threads</a:t>
            </a:r>
            <a:endParaRPr lang="en-IN" dirty="0"/>
          </a:p>
        </p:txBody>
      </p:sp>
      <p:grpSp>
        <p:nvGrpSpPr>
          <p:cNvPr id="17" name="Group 16"/>
          <p:cNvGrpSpPr/>
          <p:nvPr/>
        </p:nvGrpSpPr>
        <p:grpSpPr>
          <a:xfrm>
            <a:off x="2114146" y="1844824"/>
            <a:ext cx="6562310" cy="3960440"/>
            <a:chOff x="2123728" y="1627694"/>
            <a:chExt cx="6562310" cy="3960440"/>
          </a:xfrm>
        </p:grpSpPr>
        <p:sp>
          <p:nvSpPr>
            <p:cNvPr id="4" name="Rectangle 3"/>
            <p:cNvSpPr/>
            <p:nvPr/>
          </p:nvSpPr>
          <p:spPr>
            <a:xfrm>
              <a:off x="2123728" y="1627694"/>
              <a:ext cx="3888432" cy="79208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Stack memory for Thread 1</a:t>
              </a:r>
              <a:endParaRPr lang="en-IN" dirty="0">
                <a:solidFill>
                  <a:sysClr val="windowText" lastClr="000000"/>
                </a:solidFill>
              </a:endParaRPr>
            </a:p>
          </p:txBody>
        </p:sp>
        <p:sp>
          <p:nvSpPr>
            <p:cNvPr id="5" name="Rectangle 4"/>
            <p:cNvSpPr/>
            <p:nvPr/>
          </p:nvSpPr>
          <p:spPr>
            <a:xfrm>
              <a:off x="2123728" y="3211870"/>
              <a:ext cx="3888432" cy="79208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ysClr val="windowText" lastClr="000000"/>
                </a:solidFill>
              </a:endParaRPr>
            </a:p>
          </p:txBody>
        </p:sp>
        <p:sp>
          <p:nvSpPr>
            <p:cNvPr id="6" name="Rectangle 5"/>
            <p:cNvSpPr/>
            <p:nvPr/>
          </p:nvSpPr>
          <p:spPr>
            <a:xfrm>
              <a:off x="2123728" y="2419782"/>
              <a:ext cx="3888432" cy="79208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Stack memory for Thread 2</a:t>
              </a:r>
              <a:endParaRPr lang="en-IN" dirty="0">
                <a:solidFill>
                  <a:sysClr val="windowText" lastClr="000000"/>
                </a:solidFill>
              </a:endParaRPr>
            </a:p>
          </p:txBody>
        </p:sp>
        <p:sp>
          <p:nvSpPr>
            <p:cNvPr id="7" name="Rectangle 6"/>
            <p:cNvSpPr/>
            <p:nvPr/>
          </p:nvSpPr>
          <p:spPr>
            <a:xfrm>
              <a:off x="2123728" y="4003958"/>
              <a:ext cx="3888432" cy="79208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Data memory for process</a:t>
              </a:r>
              <a:endParaRPr lang="en-IN" dirty="0">
                <a:solidFill>
                  <a:sysClr val="windowText" lastClr="000000"/>
                </a:solidFill>
              </a:endParaRPr>
            </a:p>
          </p:txBody>
        </p:sp>
        <p:sp>
          <p:nvSpPr>
            <p:cNvPr id="8" name="Rectangle 7"/>
            <p:cNvSpPr/>
            <p:nvPr/>
          </p:nvSpPr>
          <p:spPr>
            <a:xfrm>
              <a:off x="2123728" y="4796046"/>
              <a:ext cx="3888432" cy="79208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Code memory for process</a:t>
              </a:r>
              <a:endParaRPr lang="en-IN" dirty="0">
                <a:solidFill>
                  <a:sysClr val="windowText" lastClr="000000"/>
                </a:solidFill>
              </a:endParaRPr>
            </a:p>
          </p:txBody>
        </p:sp>
        <p:cxnSp>
          <p:nvCxnSpPr>
            <p:cNvPr id="10" name="Straight Connector 9"/>
            <p:cNvCxnSpPr/>
            <p:nvPr/>
          </p:nvCxnSpPr>
          <p:spPr>
            <a:xfrm>
              <a:off x="6012160" y="1628800"/>
              <a:ext cx="26642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6012160" y="4003958"/>
              <a:ext cx="266429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V="1">
              <a:off x="7344308" y="1628800"/>
              <a:ext cx="0" cy="7920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7344308" y="3211870"/>
              <a:ext cx="0" cy="79208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6309774" y="2455985"/>
              <a:ext cx="2376264" cy="646331"/>
            </a:xfrm>
            <a:prstGeom prst="rect">
              <a:avLst/>
            </a:prstGeom>
            <a:noFill/>
            <a:ln>
              <a:noFill/>
            </a:ln>
          </p:spPr>
          <p:txBody>
            <a:bodyPr wrap="square" rtlCol="0">
              <a:spAutoFit/>
            </a:bodyPr>
            <a:lstStyle/>
            <a:p>
              <a:r>
                <a:rPr lang="en-US" dirty="0" smtClean="0">
                  <a:solidFill>
                    <a:sysClr val="windowText" lastClr="000000"/>
                  </a:solidFill>
                </a:rPr>
                <a:t>Stack Memory for process</a:t>
              </a:r>
              <a:endParaRPr lang="en-IN" dirty="0">
                <a:solidFill>
                  <a:sysClr val="windowText" lastClr="000000"/>
                </a:solidFill>
              </a:endParaRPr>
            </a:p>
          </p:txBody>
        </p:sp>
      </p:grpSp>
    </p:spTree>
    <p:extLst>
      <p:ext uri="{BB962C8B-B14F-4D97-AF65-F5344CB8AC3E}">
        <p14:creationId xmlns:p14="http://schemas.microsoft.com/office/powerpoint/2010/main" xmlns="" val="238840067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A process/task in embedded application may be a complex or lengthy one and it may contain various sub operations like getting input from I/O devices connected to the processor, performing some internal calculations/operations, updating some I/O devices etc.</a:t>
            </a:r>
          </a:p>
          <a:p>
            <a:pPr algn="just"/>
            <a:r>
              <a:rPr lang="en-US" dirty="0" smtClean="0"/>
              <a:t>If all the sub functions of a task are executed in sequence, the CPU utilization may not be efficient.</a:t>
            </a:r>
            <a:endParaRPr lang="en-IN" dirty="0"/>
          </a:p>
        </p:txBody>
      </p:sp>
      <p:sp>
        <p:nvSpPr>
          <p:cNvPr id="3" name="Title 2"/>
          <p:cNvSpPr>
            <a:spLocks noGrp="1"/>
          </p:cNvSpPr>
          <p:nvPr>
            <p:ph type="title"/>
          </p:nvPr>
        </p:nvSpPr>
        <p:spPr/>
        <p:txBody>
          <a:bodyPr/>
          <a:lstStyle/>
          <a:p>
            <a:r>
              <a:rPr lang="en-US" dirty="0" smtClean="0"/>
              <a:t>Multithreading</a:t>
            </a:r>
            <a:endParaRPr lang="en-IN" dirty="0"/>
          </a:p>
        </p:txBody>
      </p:sp>
    </p:spTree>
    <p:extLst>
      <p:ext uri="{BB962C8B-B14F-4D97-AF65-F5344CB8AC3E}">
        <p14:creationId xmlns:p14="http://schemas.microsoft.com/office/powerpoint/2010/main" xmlns="" val="13648945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lgn="just"/>
            <a:r>
              <a:rPr lang="en-US" dirty="0" smtClean="0"/>
              <a:t>For example, if the process is waiting for a user input, the CPU enters into a wait state for the event, and the process execution also enters a wait state.</a:t>
            </a:r>
          </a:p>
          <a:p>
            <a:pPr algn="just"/>
            <a:r>
              <a:rPr lang="en-US" dirty="0" smtClean="0"/>
              <a:t>If the task is split into different threads carrying out the different sub functions of the process, the CPU can be effectively utilized and when the thread to the corresponding I/O operation enters the wait state, another threads which do not require I/O event for their operation can be switched into execution.</a:t>
            </a:r>
            <a:endParaRPr lang="en-IN" dirty="0"/>
          </a:p>
        </p:txBody>
      </p:sp>
      <p:sp>
        <p:nvSpPr>
          <p:cNvPr id="3" name="Title 2"/>
          <p:cNvSpPr>
            <a:spLocks noGrp="1"/>
          </p:cNvSpPr>
          <p:nvPr>
            <p:ph type="title"/>
          </p:nvPr>
        </p:nvSpPr>
        <p:spPr/>
        <p:txBody>
          <a:bodyPr/>
          <a:lstStyle/>
          <a:p>
            <a:r>
              <a:rPr lang="en-US" dirty="0" smtClean="0"/>
              <a:t>Multithreading </a:t>
            </a:r>
            <a:endParaRPr lang="en-IN" dirty="0"/>
          </a:p>
        </p:txBody>
      </p:sp>
    </p:spTree>
    <p:extLst>
      <p:ext uri="{BB962C8B-B14F-4D97-AF65-F5344CB8AC3E}">
        <p14:creationId xmlns:p14="http://schemas.microsoft.com/office/powerpoint/2010/main" xmlns="" val="340052268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1259632" y="0"/>
            <a:ext cx="7380312" cy="68580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ysClr val="windowText" lastClr="000000"/>
              </a:solidFill>
            </a:endParaRPr>
          </a:p>
        </p:txBody>
      </p:sp>
      <p:sp>
        <p:nvSpPr>
          <p:cNvPr id="5" name="TextBox 4"/>
          <p:cNvSpPr txBox="1"/>
          <p:nvPr/>
        </p:nvSpPr>
        <p:spPr>
          <a:xfrm>
            <a:off x="3851920" y="508030"/>
            <a:ext cx="1800200" cy="369332"/>
          </a:xfrm>
          <a:prstGeom prst="rect">
            <a:avLst/>
          </a:prstGeom>
          <a:solidFill>
            <a:schemeClr val="bg1"/>
          </a:solidFill>
          <a:ln>
            <a:noFill/>
          </a:ln>
        </p:spPr>
        <p:txBody>
          <a:bodyPr wrap="square" rtlCol="0">
            <a:spAutoFit/>
          </a:bodyPr>
          <a:lstStyle/>
          <a:p>
            <a:r>
              <a:rPr lang="en-US" dirty="0" smtClean="0">
                <a:solidFill>
                  <a:sysClr val="windowText" lastClr="000000"/>
                </a:solidFill>
              </a:rPr>
              <a:t>Task Process</a:t>
            </a:r>
            <a:endParaRPr lang="en-IN" dirty="0">
              <a:solidFill>
                <a:sysClr val="windowText" lastClr="000000"/>
              </a:solidFill>
            </a:endParaRPr>
          </a:p>
        </p:txBody>
      </p:sp>
      <p:sp>
        <p:nvSpPr>
          <p:cNvPr id="6" name="Rectangle 5"/>
          <p:cNvSpPr/>
          <p:nvPr/>
        </p:nvSpPr>
        <p:spPr>
          <a:xfrm>
            <a:off x="2339752" y="1196752"/>
            <a:ext cx="5184576" cy="50405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Code memory</a:t>
            </a:r>
            <a:endParaRPr lang="en-IN" dirty="0">
              <a:solidFill>
                <a:sysClr val="windowText" lastClr="000000"/>
              </a:solidFill>
            </a:endParaRPr>
          </a:p>
        </p:txBody>
      </p:sp>
      <p:sp>
        <p:nvSpPr>
          <p:cNvPr id="7" name="Rectangle 6"/>
          <p:cNvSpPr/>
          <p:nvPr/>
        </p:nvSpPr>
        <p:spPr>
          <a:xfrm>
            <a:off x="2339752" y="1700808"/>
            <a:ext cx="5184576" cy="50405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ysClr val="windowText" lastClr="000000"/>
                </a:solidFill>
              </a:rPr>
              <a:t>Data memory</a:t>
            </a:r>
            <a:endParaRPr lang="en-IN" dirty="0">
              <a:solidFill>
                <a:sysClr val="windowText" lastClr="000000"/>
              </a:solidFill>
            </a:endParaRPr>
          </a:p>
        </p:txBody>
      </p:sp>
      <p:sp>
        <p:nvSpPr>
          <p:cNvPr id="10" name="Rectangle 9"/>
          <p:cNvSpPr/>
          <p:nvPr/>
        </p:nvSpPr>
        <p:spPr>
          <a:xfrm>
            <a:off x="6156176" y="2204864"/>
            <a:ext cx="1368152" cy="338437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ysClr val="windowText" lastClr="000000"/>
              </a:solidFill>
            </a:endParaRPr>
          </a:p>
        </p:txBody>
      </p:sp>
      <p:sp>
        <p:nvSpPr>
          <p:cNvPr id="11" name="Rectangle 10"/>
          <p:cNvSpPr/>
          <p:nvPr/>
        </p:nvSpPr>
        <p:spPr>
          <a:xfrm>
            <a:off x="4283968" y="2204864"/>
            <a:ext cx="1368152" cy="338437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ysClr val="windowText" lastClr="000000"/>
              </a:solidFill>
            </a:endParaRPr>
          </a:p>
        </p:txBody>
      </p:sp>
      <p:sp>
        <p:nvSpPr>
          <p:cNvPr id="12" name="Rectangle 11"/>
          <p:cNvSpPr/>
          <p:nvPr/>
        </p:nvSpPr>
        <p:spPr>
          <a:xfrm>
            <a:off x="2332275" y="2211234"/>
            <a:ext cx="1368152" cy="3384376"/>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ysClr val="windowText" lastClr="000000"/>
              </a:solidFill>
            </a:endParaRPr>
          </a:p>
        </p:txBody>
      </p:sp>
      <p:cxnSp>
        <p:nvCxnSpPr>
          <p:cNvPr id="14" name="Straight Connector 13"/>
          <p:cNvCxnSpPr/>
          <p:nvPr/>
        </p:nvCxnSpPr>
        <p:spPr>
          <a:xfrm>
            <a:off x="2332275" y="2852936"/>
            <a:ext cx="13681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2339752" y="3573016"/>
            <a:ext cx="13681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4283968" y="2795246"/>
            <a:ext cx="13681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283968" y="3573016"/>
            <a:ext cx="13681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156176" y="2852936"/>
            <a:ext cx="13681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156176" y="3551185"/>
            <a:ext cx="13681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2483768" y="2348880"/>
            <a:ext cx="1216659" cy="369332"/>
          </a:xfrm>
          <a:prstGeom prst="rect">
            <a:avLst/>
          </a:prstGeom>
          <a:noFill/>
        </p:spPr>
        <p:txBody>
          <a:bodyPr wrap="square" rtlCol="0">
            <a:spAutoFit/>
          </a:bodyPr>
          <a:lstStyle/>
          <a:p>
            <a:r>
              <a:rPr lang="en-US" dirty="0" smtClean="0"/>
              <a:t>Stack </a:t>
            </a:r>
            <a:endParaRPr lang="en-IN" dirty="0"/>
          </a:p>
        </p:txBody>
      </p:sp>
      <p:sp>
        <p:nvSpPr>
          <p:cNvPr id="21" name="TextBox 20"/>
          <p:cNvSpPr txBox="1"/>
          <p:nvPr/>
        </p:nvSpPr>
        <p:spPr>
          <a:xfrm>
            <a:off x="4323710" y="2357972"/>
            <a:ext cx="1216659" cy="369332"/>
          </a:xfrm>
          <a:prstGeom prst="rect">
            <a:avLst/>
          </a:prstGeom>
          <a:noFill/>
        </p:spPr>
        <p:txBody>
          <a:bodyPr wrap="square" rtlCol="0">
            <a:spAutoFit/>
          </a:bodyPr>
          <a:lstStyle/>
          <a:p>
            <a:r>
              <a:rPr lang="en-US" dirty="0" smtClean="0"/>
              <a:t>Stack </a:t>
            </a:r>
            <a:endParaRPr lang="en-IN" dirty="0"/>
          </a:p>
        </p:txBody>
      </p:sp>
      <p:sp>
        <p:nvSpPr>
          <p:cNvPr id="22" name="TextBox 21"/>
          <p:cNvSpPr txBox="1"/>
          <p:nvPr/>
        </p:nvSpPr>
        <p:spPr>
          <a:xfrm>
            <a:off x="6156176" y="2357972"/>
            <a:ext cx="1216659" cy="369332"/>
          </a:xfrm>
          <a:prstGeom prst="rect">
            <a:avLst/>
          </a:prstGeom>
          <a:noFill/>
        </p:spPr>
        <p:txBody>
          <a:bodyPr wrap="square" rtlCol="0">
            <a:spAutoFit/>
          </a:bodyPr>
          <a:lstStyle/>
          <a:p>
            <a:r>
              <a:rPr lang="en-US" dirty="0" smtClean="0"/>
              <a:t>Stack </a:t>
            </a:r>
            <a:endParaRPr lang="en-IN" dirty="0"/>
          </a:p>
        </p:txBody>
      </p:sp>
      <p:sp>
        <p:nvSpPr>
          <p:cNvPr id="23" name="TextBox 22"/>
          <p:cNvSpPr txBox="1"/>
          <p:nvPr/>
        </p:nvSpPr>
        <p:spPr>
          <a:xfrm>
            <a:off x="2483768" y="3068961"/>
            <a:ext cx="1368152" cy="369332"/>
          </a:xfrm>
          <a:prstGeom prst="rect">
            <a:avLst/>
          </a:prstGeom>
          <a:noFill/>
        </p:spPr>
        <p:txBody>
          <a:bodyPr wrap="square" rtlCol="0">
            <a:spAutoFit/>
          </a:bodyPr>
          <a:lstStyle/>
          <a:p>
            <a:r>
              <a:rPr lang="en-US" dirty="0" smtClean="0"/>
              <a:t>Registers </a:t>
            </a:r>
            <a:endParaRPr lang="en-IN" dirty="0"/>
          </a:p>
        </p:txBody>
      </p:sp>
      <p:sp>
        <p:nvSpPr>
          <p:cNvPr id="25" name="TextBox 24"/>
          <p:cNvSpPr txBox="1"/>
          <p:nvPr/>
        </p:nvSpPr>
        <p:spPr>
          <a:xfrm>
            <a:off x="4265712" y="3080957"/>
            <a:ext cx="1368152" cy="369332"/>
          </a:xfrm>
          <a:prstGeom prst="rect">
            <a:avLst/>
          </a:prstGeom>
          <a:noFill/>
        </p:spPr>
        <p:txBody>
          <a:bodyPr wrap="square" rtlCol="0">
            <a:spAutoFit/>
          </a:bodyPr>
          <a:lstStyle/>
          <a:p>
            <a:r>
              <a:rPr lang="en-US" dirty="0" smtClean="0"/>
              <a:t>Registers </a:t>
            </a:r>
            <a:endParaRPr lang="en-IN" dirty="0"/>
          </a:p>
        </p:txBody>
      </p:sp>
      <p:sp>
        <p:nvSpPr>
          <p:cNvPr id="26" name="TextBox 25"/>
          <p:cNvSpPr txBox="1"/>
          <p:nvPr/>
        </p:nvSpPr>
        <p:spPr>
          <a:xfrm>
            <a:off x="6156176" y="3080957"/>
            <a:ext cx="1368152" cy="369332"/>
          </a:xfrm>
          <a:prstGeom prst="rect">
            <a:avLst/>
          </a:prstGeom>
          <a:noFill/>
        </p:spPr>
        <p:txBody>
          <a:bodyPr wrap="square" rtlCol="0">
            <a:spAutoFit/>
          </a:bodyPr>
          <a:lstStyle/>
          <a:p>
            <a:r>
              <a:rPr lang="en-US" dirty="0" smtClean="0"/>
              <a:t>Registers </a:t>
            </a:r>
            <a:endParaRPr lang="en-IN" dirty="0"/>
          </a:p>
        </p:txBody>
      </p:sp>
      <p:sp>
        <p:nvSpPr>
          <p:cNvPr id="27" name="TextBox 26"/>
          <p:cNvSpPr txBox="1"/>
          <p:nvPr/>
        </p:nvSpPr>
        <p:spPr>
          <a:xfrm>
            <a:off x="2483767" y="3573016"/>
            <a:ext cx="1216659" cy="369332"/>
          </a:xfrm>
          <a:prstGeom prst="rect">
            <a:avLst/>
          </a:prstGeom>
          <a:noFill/>
        </p:spPr>
        <p:txBody>
          <a:bodyPr wrap="square" rtlCol="0">
            <a:spAutoFit/>
          </a:bodyPr>
          <a:lstStyle/>
          <a:p>
            <a:r>
              <a:rPr lang="en-US" b="1" dirty="0" smtClean="0"/>
              <a:t>Thread 1</a:t>
            </a:r>
            <a:endParaRPr lang="en-IN" b="1" dirty="0"/>
          </a:p>
        </p:txBody>
      </p:sp>
      <p:sp>
        <p:nvSpPr>
          <p:cNvPr id="28" name="TextBox 27"/>
          <p:cNvSpPr txBox="1"/>
          <p:nvPr/>
        </p:nvSpPr>
        <p:spPr>
          <a:xfrm>
            <a:off x="4341458" y="3573016"/>
            <a:ext cx="1216659" cy="369332"/>
          </a:xfrm>
          <a:prstGeom prst="rect">
            <a:avLst/>
          </a:prstGeom>
          <a:noFill/>
        </p:spPr>
        <p:txBody>
          <a:bodyPr wrap="square" rtlCol="0">
            <a:spAutoFit/>
          </a:bodyPr>
          <a:lstStyle/>
          <a:p>
            <a:r>
              <a:rPr lang="en-US" b="1" dirty="0" smtClean="0"/>
              <a:t>Thread 2</a:t>
            </a:r>
            <a:endParaRPr lang="en-IN" b="1" dirty="0"/>
          </a:p>
        </p:txBody>
      </p:sp>
      <p:sp>
        <p:nvSpPr>
          <p:cNvPr id="29" name="TextBox 28"/>
          <p:cNvSpPr txBox="1"/>
          <p:nvPr/>
        </p:nvSpPr>
        <p:spPr>
          <a:xfrm>
            <a:off x="6231922" y="3573016"/>
            <a:ext cx="1216659" cy="369332"/>
          </a:xfrm>
          <a:prstGeom prst="rect">
            <a:avLst/>
          </a:prstGeom>
          <a:noFill/>
        </p:spPr>
        <p:txBody>
          <a:bodyPr wrap="square" rtlCol="0">
            <a:spAutoFit/>
          </a:bodyPr>
          <a:lstStyle/>
          <a:p>
            <a:r>
              <a:rPr lang="en-US" b="1" dirty="0" smtClean="0"/>
              <a:t>Thread 3</a:t>
            </a:r>
            <a:endParaRPr lang="en-IN" b="1" dirty="0"/>
          </a:p>
        </p:txBody>
      </p:sp>
      <p:sp>
        <p:nvSpPr>
          <p:cNvPr id="2" name="TextBox 1"/>
          <p:cNvSpPr txBox="1"/>
          <p:nvPr/>
        </p:nvSpPr>
        <p:spPr>
          <a:xfrm>
            <a:off x="2339752" y="3942348"/>
            <a:ext cx="1152128" cy="430887"/>
          </a:xfrm>
          <a:prstGeom prst="rect">
            <a:avLst/>
          </a:prstGeom>
          <a:noFill/>
        </p:spPr>
        <p:txBody>
          <a:bodyPr wrap="square" rtlCol="0">
            <a:spAutoFit/>
          </a:bodyPr>
          <a:lstStyle/>
          <a:p>
            <a:r>
              <a:rPr lang="en-US" sz="1100" dirty="0" smtClean="0"/>
              <a:t>Create child thread 1</a:t>
            </a:r>
            <a:endParaRPr lang="en-IN" sz="1100" dirty="0"/>
          </a:p>
        </p:txBody>
      </p:sp>
      <p:sp>
        <p:nvSpPr>
          <p:cNvPr id="3" name="TextBox 2"/>
          <p:cNvSpPr txBox="1"/>
          <p:nvPr/>
        </p:nvSpPr>
        <p:spPr>
          <a:xfrm>
            <a:off x="4341458" y="3942348"/>
            <a:ext cx="1198911" cy="261610"/>
          </a:xfrm>
          <a:prstGeom prst="rect">
            <a:avLst/>
          </a:prstGeom>
          <a:noFill/>
        </p:spPr>
        <p:txBody>
          <a:bodyPr wrap="square" rtlCol="0">
            <a:spAutoFit/>
          </a:bodyPr>
          <a:lstStyle/>
          <a:p>
            <a:r>
              <a:rPr lang="en-US" sz="1100" dirty="0" smtClean="0"/>
              <a:t>Child thread 1</a:t>
            </a:r>
            <a:endParaRPr lang="en-IN" sz="1100" dirty="0"/>
          </a:p>
        </p:txBody>
      </p:sp>
      <p:sp>
        <p:nvSpPr>
          <p:cNvPr id="30" name="TextBox 29"/>
          <p:cNvSpPr txBox="1"/>
          <p:nvPr/>
        </p:nvSpPr>
        <p:spPr>
          <a:xfrm>
            <a:off x="6249670" y="3963943"/>
            <a:ext cx="1198911" cy="261610"/>
          </a:xfrm>
          <a:prstGeom prst="rect">
            <a:avLst/>
          </a:prstGeom>
          <a:noFill/>
        </p:spPr>
        <p:txBody>
          <a:bodyPr wrap="square" rtlCol="0">
            <a:spAutoFit/>
          </a:bodyPr>
          <a:lstStyle/>
          <a:p>
            <a:r>
              <a:rPr lang="en-US" sz="1100" dirty="0" smtClean="0"/>
              <a:t>Child thread 2</a:t>
            </a:r>
            <a:endParaRPr lang="en-IN" sz="1100" dirty="0"/>
          </a:p>
        </p:txBody>
      </p:sp>
      <p:sp>
        <p:nvSpPr>
          <p:cNvPr id="31" name="TextBox 30"/>
          <p:cNvSpPr txBox="1"/>
          <p:nvPr/>
        </p:nvSpPr>
        <p:spPr>
          <a:xfrm>
            <a:off x="2339752" y="4725144"/>
            <a:ext cx="1152128" cy="430887"/>
          </a:xfrm>
          <a:prstGeom prst="rect">
            <a:avLst/>
          </a:prstGeom>
          <a:noFill/>
        </p:spPr>
        <p:txBody>
          <a:bodyPr wrap="square" rtlCol="0">
            <a:spAutoFit/>
          </a:bodyPr>
          <a:lstStyle/>
          <a:p>
            <a:r>
              <a:rPr lang="en-US" sz="1100" dirty="0" smtClean="0"/>
              <a:t>Create child thread 2</a:t>
            </a:r>
            <a:endParaRPr lang="en-IN" sz="1100" dirty="0"/>
          </a:p>
        </p:txBody>
      </p:sp>
    </p:spTree>
    <p:extLst>
      <p:ext uri="{BB962C8B-B14F-4D97-AF65-F5344CB8AC3E}">
        <p14:creationId xmlns:p14="http://schemas.microsoft.com/office/powerpoint/2010/main" xmlns="" val="39472522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Thread pre-emption is the act of pre-empting the currently running thread( stopping the currently running thread temporarily).</a:t>
            </a:r>
          </a:p>
          <a:p>
            <a:pPr algn="just"/>
            <a:r>
              <a:rPr lang="en-US" dirty="0" smtClean="0"/>
              <a:t>Thread pre-emption is performed for sharing the CPU time among all the threads.</a:t>
            </a:r>
          </a:p>
          <a:p>
            <a:pPr algn="just"/>
            <a:r>
              <a:rPr lang="en-US" dirty="0" smtClean="0"/>
              <a:t>The execution switching among threads are known as ‘Thread context switching’.</a:t>
            </a:r>
          </a:p>
          <a:p>
            <a:pPr algn="just"/>
            <a:endParaRPr lang="en-IN" dirty="0"/>
          </a:p>
        </p:txBody>
      </p:sp>
      <p:sp>
        <p:nvSpPr>
          <p:cNvPr id="3" name="Title 2"/>
          <p:cNvSpPr>
            <a:spLocks noGrp="1"/>
          </p:cNvSpPr>
          <p:nvPr>
            <p:ph type="title"/>
          </p:nvPr>
        </p:nvSpPr>
        <p:spPr/>
        <p:txBody>
          <a:bodyPr/>
          <a:lstStyle/>
          <a:p>
            <a:r>
              <a:rPr lang="en-US" dirty="0" smtClean="0"/>
              <a:t>Thread Pre-emption</a:t>
            </a:r>
            <a:endParaRPr lang="en-IN" dirty="0"/>
          </a:p>
        </p:txBody>
      </p:sp>
    </p:spTree>
    <p:extLst>
      <p:ext uri="{BB962C8B-B14F-4D97-AF65-F5344CB8AC3E}">
        <p14:creationId xmlns:p14="http://schemas.microsoft.com/office/powerpoint/2010/main" xmlns="" val="181586749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pPr marL="109728" indent="0" algn="just">
              <a:buNone/>
            </a:pPr>
            <a:r>
              <a:rPr lang="en-US" b="1" dirty="0" smtClean="0"/>
              <a:t>	1. User Level Thread</a:t>
            </a:r>
          </a:p>
          <a:p>
            <a:pPr marL="109728" indent="0" algn="just">
              <a:buNone/>
            </a:pPr>
            <a:r>
              <a:rPr lang="en-US" b="1" dirty="0"/>
              <a:t>	</a:t>
            </a:r>
            <a:r>
              <a:rPr lang="en-US" b="1" dirty="0" smtClean="0"/>
              <a:t>2. Kernel/ System Level Thread</a:t>
            </a:r>
          </a:p>
          <a:p>
            <a:pPr marL="109728" indent="0" algn="just">
              <a:buNone/>
            </a:pPr>
            <a:r>
              <a:rPr lang="en-US" b="1" dirty="0" smtClean="0"/>
              <a:t>User Level Thread:</a:t>
            </a:r>
          </a:p>
          <a:p>
            <a:pPr algn="just"/>
            <a:r>
              <a:rPr lang="en-US" dirty="0" smtClean="0"/>
              <a:t>Do not have kernel/Operating system support and they exist solely in the running process.</a:t>
            </a:r>
          </a:p>
          <a:p>
            <a:pPr algn="just"/>
            <a:r>
              <a:rPr lang="en-US" dirty="0" smtClean="0"/>
              <a:t>Even if a process contains multiple user level threads, the OS treats it as single thread and will not switch the execution among the different threads of it.</a:t>
            </a:r>
          </a:p>
          <a:p>
            <a:pPr algn="just"/>
            <a:r>
              <a:rPr lang="en-US" dirty="0" smtClean="0"/>
              <a:t>It is the responsibility of the process to  schedule each thread as and when required.</a:t>
            </a:r>
          </a:p>
          <a:p>
            <a:pPr algn="just"/>
            <a:r>
              <a:rPr lang="en-US" dirty="0" smtClean="0"/>
              <a:t>Non-preemptive at thread level from OS perspective.</a:t>
            </a:r>
            <a:endParaRPr lang="en-IN" dirty="0"/>
          </a:p>
        </p:txBody>
      </p:sp>
      <p:sp>
        <p:nvSpPr>
          <p:cNvPr id="3" name="Title 2"/>
          <p:cNvSpPr>
            <a:spLocks noGrp="1"/>
          </p:cNvSpPr>
          <p:nvPr>
            <p:ph type="title"/>
          </p:nvPr>
        </p:nvSpPr>
        <p:spPr/>
        <p:txBody>
          <a:bodyPr/>
          <a:lstStyle/>
          <a:p>
            <a:r>
              <a:rPr lang="en-US" dirty="0"/>
              <a:t>Types of Threads</a:t>
            </a:r>
            <a:endParaRPr lang="en-IN" dirty="0"/>
          </a:p>
        </p:txBody>
      </p:sp>
    </p:spTree>
    <p:extLst>
      <p:ext uri="{BB962C8B-B14F-4D97-AF65-F5344CB8AC3E}">
        <p14:creationId xmlns:p14="http://schemas.microsoft.com/office/powerpoint/2010/main" xmlns="" val="225371540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Kernel/ System Level Thread:</a:t>
            </a:r>
          </a:p>
          <a:p>
            <a:pPr algn="just"/>
            <a:r>
              <a:rPr lang="en-US" dirty="0" smtClean="0"/>
              <a:t>Kernel level threads are individual units of execution, which the OS treats as separate threads.</a:t>
            </a:r>
          </a:p>
          <a:p>
            <a:pPr algn="just"/>
            <a:r>
              <a:rPr lang="en-US" dirty="0" smtClean="0"/>
              <a:t>The OS interrupts the execution of the currently running kernel thread and switches the execution to another kernel thread based on scheduling policies implemented by the OS.</a:t>
            </a:r>
          </a:p>
          <a:p>
            <a:pPr algn="just"/>
            <a:r>
              <a:rPr lang="en-US" dirty="0" smtClean="0"/>
              <a:t>These are pre-emptive.</a:t>
            </a:r>
            <a:endParaRPr lang="en-IN" dirty="0"/>
          </a:p>
        </p:txBody>
      </p:sp>
      <p:sp>
        <p:nvSpPr>
          <p:cNvPr id="3" name="Title 2"/>
          <p:cNvSpPr>
            <a:spLocks noGrp="1"/>
          </p:cNvSpPr>
          <p:nvPr>
            <p:ph type="title"/>
          </p:nvPr>
        </p:nvSpPr>
        <p:spPr/>
        <p:txBody>
          <a:bodyPr/>
          <a:lstStyle/>
          <a:p>
            <a:r>
              <a:rPr lang="en-US" dirty="0"/>
              <a:t>Types of Threads</a:t>
            </a:r>
            <a:endParaRPr lang="en-IN" dirty="0"/>
          </a:p>
        </p:txBody>
      </p:sp>
    </p:spTree>
    <p:extLst>
      <p:ext uri="{BB962C8B-B14F-4D97-AF65-F5344CB8AC3E}">
        <p14:creationId xmlns:p14="http://schemas.microsoft.com/office/powerpoint/2010/main" xmlns="" val="2635653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smtClean="0"/>
              <a:t>Deals with managing processes/tasks.</a:t>
            </a:r>
          </a:p>
          <a:p>
            <a:r>
              <a:rPr lang="en-US" dirty="0" smtClean="0"/>
              <a:t>Setting up memory space for the process, loading the process’s code into the memory space, allocating system resources, scheduling and managing the execution of the process, setting up and managing the Process Control Block(PCB), inter process communication and synchronization, process termination deletion, etc.</a:t>
            </a:r>
            <a:endParaRPr lang="en-IN" dirty="0"/>
          </a:p>
        </p:txBody>
      </p:sp>
      <p:sp>
        <p:nvSpPr>
          <p:cNvPr id="2" name="Title 1"/>
          <p:cNvSpPr>
            <a:spLocks noGrp="1"/>
          </p:cNvSpPr>
          <p:nvPr>
            <p:ph type="title"/>
          </p:nvPr>
        </p:nvSpPr>
        <p:spPr/>
        <p:txBody>
          <a:bodyPr/>
          <a:lstStyle/>
          <a:p>
            <a:r>
              <a:rPr lang="en-US" dirty="0" smtClean="0"/>
              <a:t>Process Management</a:t>
            </a:r>
            <a:endParaRPr lang="en-IN" dirty="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For user level threads, the execution switching happens only when the currently executing thread is voluntarily blocked.</a:t>
            </a:r>
          </a:p>
          <a:p>
            <a:pPr algn="just"/>
            <a:r>
              <a:rPr lang="en-US" dirty="0" smtClean="0"/>
              <a:t>No OS intervention and system calls are involved in the context switching of user level threads. This makes context switching of user level threads very fast.</a:t>
            </a:r>
          </a:p>
          <a:p>
            <a:pPr algn="just"/>
            <a:r>
              <a:rPr lang="en-US" dirty="0" smtClean="0"/>
              <a:t>Kernel level threads involves lot of kernel overhead and involve system calls for context switching.</a:t>
            </a:r>
          </a:p>
          <a:p>
            <a:pPr algn="just"/>
            <a:endParaRPr lang="en-IN" dirty="0"/>
          </a:p>
        </p:txBody>
      </p:sp>
      <p:sp>
        <p:nvSpPr>
          <p:cNvPr id="3" name="Title 2"/>
          <p:cNvSpPr>
            <a:spLocks noGrp="1"/>
          </p:cNvSpPr>
          <p:nvPr>
            <p:ph type="title"/>
          </p:nvPr>
        </p:nvSpPr>
        <p:spPr/>
        <p:txBody>
          <a:bodyPr/>
          <a:lstStyle/>
          <a:p>
            <a:endParaRPr lang="en-IN" dirty="0"/>
          </a:p>
        </p:txBody>
      </p:sp>
    </p:spTree>
    <p:extLst>
      <p:ext uri="{BB962C8B-B14F-4D97-AF65-F5344CB8AC3E}">
        <p14:creationId xmlns:p14="http://schemas.microsoft.com/office/powerpoint/2010/main" xmlns="" val="23861752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algn="just"/>
            <a:r>
              <a:rPr lang="en-US" dirty="0" smtClean="0"/>
              <a:t>There are many ways for binding user level threads system/ kernel level threads. They are</a:t>
            </a:r>
          </a:p>
          <a:p>
            <a:pPr algn="just"/>
            <a:r>
              <a:rPr lang="en-US" dirty="0" smtClean="0"/>
              <a:t>Many-to- One Model:</a:t>
            </a:r>
          </a:p>
          <a:p>
            <a:pPr lvl="1" algn="just"/>
            <a:r>
              <a:rPr lang="en-US" dirty="0" smtClean="0"/>
              <a:t>Many user level threads are mapped to a single kernel thread.</a:t>
            </a:r>
          </a:p>
          <a:p>
            <a:pPr lvl="1" algn="just"/>
            <a:r>
              <a:rPr lang="en-US" dirty="0" smtClean="0"/>
              <a:t>Kernel treats all user level threads as single thread and the execution switching among the user level threads happens when a currently executing user level thread voluntarily blocks itself or relinquishes the CPU.</a:t>
            </a:r>
          </a:p>
        </p:txBody>
      </p:sp>
      <p:sp>
        <p:nvSpPr>
          <p:cNvPr id="3" name="Title 2"/>
          <p:cNvSpPr>
            <a:spLocks noGrp="1"/>
          </p:cNvSpPr>
          <p:nvPr>
            <p:ph type="title"/>
          </p:nvPr>
        </p:nvSpPr>
        <p:spPr/>
        <p:txBody>
          <a:bodyPr/>
          <a:lstStyle/>
          <a:p>
            <a:r>
              <a:rPr lang="en-US" dirty="0" smtClean="0"/>
              <a:t>Thread binding models</a:t>
            </a:r>
            <a:endParaRPr lang="en-IN" dirty="0"/>
          </a:p>
        </p:txBody>
      </p:sp>
    </p:spTree>
    <p:extLst>
      <p:ext uri="{BB962C8B-B14F-4D97-AF65-F5344CB8AC3E}">
        <p14:creationId xmlns:p14="http://schemas.microsoft.com/office/powerpoint/2010/main" xmlns="" val="144789235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a:t>One-to-One </a:t>
            </a:r>
            <a:r>
              <a:rPr lang="en-US" dirty="0" smtClean="0"/>
              <a:t>Model:</a:t>
            </a:r>
          </a:p>
          <a:p>
            <a:pPr lvl="1" algn="just"/>
            <a:r>
              <a:rPr lang="en-US" dirty="0" smtClean="0"/>
              <a:t>Each user level thread is bonded to a kernel/system level thread.</a:t>
            </a:r>
            <a:endParaRPr lang="en-US" dirty="0"/>
          </a:p>
          <a:p>
            <a:pPr algn="just"/>
            <a:r>
              <a:rPr lang="en-US" dirty="0"/>
              <a:t>Many-to-Many </a:t>
            </a:r>
            <a:r>
              <a:rPr lang="en-US" dirty="0" smtClean="0"/>
              <a:t>Model:</a:t>
            </a:r>
          </a:p>
          <a:p>
            <a:pPr lvl="1" algn="just"/>
            <a:r>
              <a:rPr lang="en-US" dirty="0" smtClean="0"/>
              <a:t>Many user level threads are allowed to be mapped to many kernel threads.</a:t>
            </a:r>
            <a:endParaRPr lang="en-US" dirty="0"/>
          </a:p>
          <a:p>
            <a:endParaRPr lang="en-IN" dirty="0"/>
          </a:p>
        </p:txBody>
      </p:sp>
      <p:sp>
        <p:nvSpPr>
          <p:cNvPr id="3" name="Title 2"/>
          <p:cNvSpPr>
            <a:spLocks noGrp="1"/>
          </p:cNvSpPr>
          <p:nvPr>
            <p:ph type="title"/>
          </p:nvPr>
        </p:nvSpPr>
        <p:spPr/>
        <p:txBody>
          <a:bodyPr/>
          <a:lstStyle/>
          <a:p>
            <a:r>
              <a:rPr lang="en-US" dirty="0" smtClean="0"/>
              <a:t>Thread binding models</a:t>
            </a:r>
            <a:endParaRPr lang="en-IN" dirty="0"/>
          </a:p>
        </p:txBody>
      </p:sp>
    </p:spTree>
    <p:extLst>
      <p:ext uri="{BB962C8B-B14F-4D97-AF65-F5344CB8AC3E}">
        <p14:creationId xmlns:p14="http://schemas.microsoft.com/office/powerpoint/2010/main" xmlns="" val="136188210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The ability to execute multiple processes simultaneously is called </a:t>
            </a:r>
            <a:r>
              <a:rPr lang="en-US" u="sng" dirty="0" smtClean="0"/>
              <a:t>multiprocessing</a:t>
            </a:r>
          </a:p>
          <a:p>
            <a:pPr algn="just"/>
            <a:r>
              <a:rPr lang="en-US" dirty="0" smtClean="0"/>
              <a:t>Systems which are capable of performing multiprocessing, are known as </a:t>
            </a:r>
            <a:r>
              <a:rPr lang="en-US" u="sng" dirty="0" smtClean="0"/>
              <a:t>multiprocessor</a:t>
            </a:r>
            <a:r>
              <a:rPr lang="en-US" dirty="0" smtClean="0"/>
              <a:t> systems. Multiprocessor systems posses multiple CPU’s and can execute multiple processes simultaneously.</a:t>
            </a:r>
          </a:p>
          <a:p>
            <a:pPr algn="just"/>
            <a:r>
              <a:rPr lang="en-US" dirty="0" smtClean="0"/>
              <a:t>The ability of the operating system to have multiple programs in memory, which are ready for execution, is referred as </a:t>
            </a:r>
            <a:r>
              <a:rPr lang="en-US" u="sng" dirty="0" smtClean="0"/>
              <a:t>multiprogramming</a:t>
            </a:r>
            <a:r>
              <a:rPr lang="en-US" dirty="0" smtClean="0"/>
              <a:t>.</a:t>
            </a:r>
          </a:p>
          <a:p>
            <a:pPr algn="just"/>
            <a:endParaRPr lang="en-IN" dirty="0"/>
          </a:p>
        </p:txBody>
      </p:sp>
      <p:sp>
        <p:nvSpPr>
          <p:cNvPr id="3" name="Title 2"/>
          <p:cNvSpPr>
            <a:spLocks noGrp="1"/>
          </p:cNvSpPr>
          <p:nvPr>
            <p:ph type="title"/>
          </p:nvPr>
        </p:nvSpPr>
        <p:spPr/>
        <p:txBody>
          <a:bodyPr>
            <a:normAutofit fontScale="90000"/>
          </a:bodyPr>
          <a:lstStyle/>
          <a:p>
            <a:r>
              <a:rPr lang="en-US" dirty="0" smtClean="0"/>
              <a:t>Multiprocessing and Multitasking</a:t>
            </a:r>
            <a:endParaRPr lang="en-IN" dirty="0"/>
          </a:p>
        </p:txBody>
      </p:sp>
    </p:spTree>
    <p:extLst>
      <p:ext uri="{BB962C8B-B14F-4D97-AF65-F5344CB8AC3E}">
        <p14:creationId xmlns:p14="http://schemas.microsoft.com/office/powerpoint/2010/main" xmlns="" val="296809124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In a uniprocessor system, it is not possible to execute multiple processes simultaneously but can be achieved by switching the execution among different processes.</a:t>
            </a:r>
          </a:p>
          <a:p>
            <a:pPr algn="just"/>
            <a:r>
              <a:rPr lang="en-US" dirty="0" smtClean="0"/>
              <a:t>The ability of an OS to hold multiple processes in memory and switch the processor from executing one process to another process is called </a:t>
            </a:r>
            <a:r>
              <a:rPr lang="en-US" i="1" u="sng" dirty="0" smtClean="0"/>
              <a:t>multitasking</a:t>
            </a:r>
            <a:r>
              <a:rPr lang="en-US" dirty="0" smtClean="0"/>
              <a:t>.</a:t>
            </a:r>
          </a:p>
          <a:p>
            <a:pPr algn="just"/>
            <a:r>
              <a:rPr lang="en-US" dirty="0" smtClean="0"/>
              <a:t>Multitasking creates the illusion of multiple tasks executing </a:t>
            </a:r>
            <a:r>
              <a:rPr lang="en-US" smtClean="0"/>
              <a:t>in parallel.</a:t>
            </a:r>
            <a:endParaRPr lang="en-IN" dirty="0"/>
          </a:p>
        </p:txBody>
      </p:sp>
      <p:sp>
        <p:nvSpPr>
          <p:cNvPr id="3" name="Title 2"/>
          <p:cNvSpPr>
            <a:spLocks noGrp="1"/>
          </p:cNvSpPr>
          <p:nvPr>
            <p:ph type="title"/>
          </p:nvPr>
        </p:nvSpPr>
        <p:spPr/>
        <p:txBody>
          <a:bodyPr/>
          <a:lstStyle/>
          <a:p>
            <a:r>
              <a:rPr lang="en-US" dirty="0" smtClean="0"/>
              <a:t>Multitasking </a:t>
            </a:r>
            <a:endParaRPr lang="en-IN" dirty="0"/>
          </a:p>
        </p:txBody>
      </p:sp>
    </p:spTree>
    <p:extLst>
      <p:ext uri="{BB962C8B-B14F-4D97-AF65-F5344CB8AC3E}">
        <p14:creationId xmlns:p14="http://schemas.microsoft.com/office/powerpoint/2010/main" xmlns="" val="35938785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Process is considered as a virtual processor, awaiting its turn to have its properties switched into physical processor.</a:t>
            </a:r>
          </a:p>
          <a:p>
            <a:pPr algn="just"/>
            <a:r>
              <a:rPr lang="en-US" dirty="0" smtClean="0"/>
              <a:t>Switching of virtual processor to physical processor is done by scheduler of the OS kernel.</a:t>
            </a:r>
          </a:p>
          <a:p>
            <a:pPr algn="just"/>
            <a:r>
              <a:rPr lang="en-US" dirty="0" smtClean="0"/>
              <a:t>Whenever a CPU switching happens, the current context has to be saved to retrieve it at a later point of time when the CPU executes the process, which is interrupted due to execution switching.</a:t>
            </a:r>
            <a:endParaRPr lang="en-IN" dirty="0"/>
          </a:p>
        </p:txBody>
      </p:sp>
      <p:sp>
        <p:nvSpPr>
          <p:cNvPr id="3" name="Title 2"/>
          <p:cNvSpPr>
            <a:spLocks noGrp="1"/>
          </p:cNvSpPr>
          <p:nvPr>
            <p:ph type="title"/>
          </p:nvPr>
        </p:nvSpPr>
        <p:spPr/>
        <p:txBody>
          <a:bodyPr/>
          <a:lstStyle/>
          <a:p>
            <a:r>
              <a:rPr lang="en-US" dirty="0" smtClean="0"/>
              <a:t>Multitasking </a:t>
            </a:r>
            <a:endParaRPr lang="en-IN" dirty="0"/>
          </a:p>
        </p:txBody>
      </p:sp>
    </p:spTree>
    <p:extLst>
      <p:ext uri="{BB962C8B-B14F-4D97-AF65-F5344CB8AC3E}">
        <p14:creationId xmlns:p14="http://schemas.microsoft.com/office/powerpoint/2010/main" xmlns="" val="422670336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algn="just"/>
            <a:r>
              <a:rPr lang="en-US" dirty="0" smtClean="0"/>
              <a:t>The act of switching CPU among the processes or changing the current execution context is known as ‘</a:t>
            </a:r>
            <a:r>
              <a:rPr lang="en-US" u="sng" dirty="0" smtClean="0"/>
              <a:t>Context Switching</a:t>
            </a:r>
            <a:r>
              <a:rPr lang="en-US" dirty="0" smtClean="0"/>
              <a:t>’.</a:t>
            </a:r>
          </a:p>
          <a:p>
            <a:pPr algn="just"/>
            <a:r>
              <a:rPr lang="en-US" dirty="0" smtClean="0"/>
              <a:t>The act of saving the current context which contains the context details( Register details, memory details, system resource usage details, execution details, etc.)</a:t>
            </a:r>
            <a:r>
              <a:rPr lang="en-IN" dirty="0" smtClean="0"/>
              <a:t> for the currently running process at the time of CPU switching is known as ‘</a:t>
            </a:r>
            <a:r>
              <a:rPr lang="en-IN" u="sng" dirty="0" smtClean="0"/>
              <a:t>Context saving</a:t>
            </a:r>
            <a:r>
              <a:rPr lang="en-IN" dirty="0" smtClean="0"/>
              <a:t>’.</a:t>
            </a:r>
          </a:p>
          <a:p>
            <a:pPr algn="just"/>
            <a:r>
              <a:rPr lang="en-US" dirty="0" smtClean="0"/>
              <a:t>The act of retrieving the saved context details for a process, which is going to be executed due to CPU switching, is known as ‘</a:t>
            </a:r>
            <a:r>
              <a:rPr lang="en-US" u="sng" dirty="0" smtClean="0"/>
              <a:t>Context retrieval</a:t>
            </a:r>
            <a:r>
              <a:rPr lang="en-US" dirty="0" smtClean="0"/>
              <a:t>’.</a:t>
            </a:r>
          </a:p>
        </p:txBody>
      </p:sp>
      <p:sp>
        <p:nvSpPr>
          <p:cNvPr id="3" name="Title 2"/>
          <p:cNvSpPr>
            <a:spLocks noGrp="1"/>
          </p:cNvSpPr>
          <p:nvPr>
            <p:ph type="title"/>
          </p:nvPr>
        </p:nvSpPr>
        <p:spPr/>
        <p:txBody>
          <a:bodyPr/>
          <a:lstStyle/>
          <a:p>
            <a:r>
              <a:rPr lang="en-US" dirty="0" smtClean="0"/>
              <a:t>Multitasking</a:t>
            </a:r>
            <a:endParaRPr lang="en-IN" dirty="0"/>
          </a:p>
        </p:txBody>
      </p:sp>
    </p:spTree>
    <p:extLst>
      <p:ext uri="{BB962C8B-B14F-4D97-AF65-F5344CB8AC3E}">
        <p14:creationId xmlns:p14="http://schemas.microsoft.com/office/powerpoint/2010/main" xmlns="" val="11687518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algn="just"/>
            <a:r>
              <a:rPr lang="en-US" dirty="0" smtClean="0"/>
              <a:t>Depending on how the switching act is implemented, multitasking can be classified into different types. They are</a:t>
            </a:r>
          </a:p>
          <a:p>
            <a:pPr marL="109728" indent="0" algn="just">
              <a:buNone/>
            </a:pPr>
            <a:r>
              <a:rPr lang="en-US" b="1" dirty="0" smtClean="0"/>
              <a:t>Co-operative multitasking:</a:t>
            </a:r>
          </a:p>
          <a:p>
            <a:pPr algn="just"/>
            <a:r>
              <a:rPr lang="en-US" dirty="0" smtClean="0"/>
              <a:t>Most simple form of multitasking in which tasks/process gets a chance to execute only when the currently executing task/process voluntarily relinquishes the CPU.</a:t>
            </a:r>
          </a:p>
          <a:p>
            <a:pPr algn="just"/>
            <a:r>
              <a:rPr lang="en-US" dirty="0" smtClean="0"/>
              <a:t>In this type any task/process can hold CPU as much time it wants.</a:t>
            </a:r>
          </a:p>
        </p:txBody>
      </p:sp>
      <p:sp>
        <p:nvSpPr>
          <p:cNvPr id="3" name="Title 2"/>
          <p:cNvSpPr>
            <a:spLocks noGrp="1"/>
          </p:cNvSpPr>
          <p:nvPr>
            <p:ph type="title"/>
          </p:nvPr>
        </p:nvSpPr>
        <p:spPr/>
        <p:txBody>
          <a:bodyPr/>
          <a:lstStyle/>
          <a:p>
            <a:r>
              <a:rPr lang="en-US" dirty="0" smtClean="0"/>
              <a:t>Types of Multitasking</a:t>
            </a:r>
            <a:endParaRPr lang="en-IN" dirty="0"/>
          </a:p>
        </p:txBody>
      </p:sp>
    </p:spTree>
    <p:extLst>
      <p:ext uri="{BB962C8B-B14F-4D97-AF65-F5344CB8AC3E}">
        <p14:creationId xmlns:p14="http://schemas.microsoft.com/office/powerpoint/2010/main" xmlns="" val="43704430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Preemptive multitasking:</a:t>
            </a:r>
          </a:p>
          <a:p>
            <a:pPr algn="just"/>
            <a:r>
              <a:rPr lang="en-US" dirty="0" smtClean="0"/>
              <a:t>Ensures that every task/process gets a chance to execute.</a:t>
            </a:r>
          </a:p>
          <a:p>
            <a:pPr algn="just"/>
            <a:r>
              <a:rPr lang="en-US" dirty="0" smtClean="0"/>
              <a:t>When and how much time a process gets is dependent on the implementation of the preemptive scheduling.</a:t>
            </a:r>
          </a:p>
          <a:p>
            <a:pPr algn="just"/>
            <a:r>
              <a:rPr lang="en-US" dirty="0" smtClean="0"/>
              <a:t>The preemption of task may be based on time slots or task/process priority.</a:t>
            </a:r>
            <a:endParaRPr lang="en-US" dirty="0"/>
          </a:p>
        </p:txBody>
      </p:sp>
      <p:sp>
        <p:nvSpPr>
          <p:cNvPr id="3" name="Title 2"/>
          <p:cNvSpPr>
            <a:spLocks noGrp="1"/>
          </p:cNvSpPr>
          <p:nvPr>
            <p:ph type="title"/>
          </p:nvPr>
        </p:nvSpPr>
        <p:spPr/>
        <p:txBody>
          <a:bodyPr/>
          <a:lstStyle/>
          <a:p>
            <a:r>
              <a:rPr lang="en-US" dirty="0" smtClean="0"/>
              <a:t>Types of multitasking</a:t>
            </a:r>
            <a:endParaRPr lang="en-IN" dirty="0"/>
          </a:p>
        </p:txBody>
      </p:sp>
    </p:spTree>
    <p:extLst>
      <p:ext uri="{BB962C8B-B14F-4D97-AF65-F5344CB8AC3E}">
        <p14:creationId xmlns:p14="http://schemas.microsoft.com/office/powerpoint/2010/main" xmlns="" val="135234513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a:t>Non-preemptive </a:t>
            </a:r>
            <a:r>
              <a:rPr lang="en-US" b="1" dirty="0" smtClean="0"/>
              <a:t>multitasking:</a:t>
            </a:r>
          </a:p>
          <a:p>
            <a:pPr algn="just"/>
            <a:r>
              <a:rPr lang="en-US" dirty="0" smtClean="0"/>
              <a:t>The process/task, which is currently given the CPU time, is allowed to execute until it terminates or enters the ‘Blocked state’ waiting for an I/O or system resource.</a:t>
            </a:r>
            <a:endParaRPr lang="en-US" dirty="0"/>
          </a:p>
          <a:p>
            <a:pPr algn="just"/>
            <a:r>
              <a:rPr lang="en-US" dirty="0" smtClean="0"/>
              <a:t>The co-operative and non-preemptive multitasking differs in their behavior when they are in the ‘Blocked/wait state’.</a:t>
            </a:r>
            <a:endParaRPr lang="en-IN" dirty="0"/>
          </a:p>
        </p:txBody>
      </p:sp>
      <p:sp>
        <p:nvSpPr>
          <p:cNvPr id="3" name="Title 2"/>
          <p:cNvSpPr>
            <a:spLocks noGrp="1"/>
          </p:cNvSpPr>
          <p:nvPr>
            <p:ph type="title"/>
          </p:nvPr>
        </p:nvSpPr>
        <p:spPr/>
        <p:txBody>
          <a:bodyPr/>
          <a:lstStyle/>
          <a:p>
            <a:r>
              <a:rPr lang="en-US" dirty="0" smtClean="0"/>
              <a:t>Types of multitasking</a:t>
            </a:r>
            <a:endParaRPr lang="en-IN" dirty="0"/>
          </a:p>
        </p:txBody>
      </p:sp>
    </p:spTree>
    <p:extLst>
      <p:ext uri="{BB962C8B-B14F-4D97-AF65-F5344CB8AC3E}">
        <p14:creationId xmlns:p14="http://schemas.microsoft.com/office/powerpoint/2010/main" xmlns="" val="1082344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dirty="0" smtClean="0"/>
              <a:t>Refers to the volatile memory (RAM) where the processes are loaded and variables and shared data associated with each process are stored.</a:t>
            </a:r>
          </a:p>
          <a:p>
            <a:pPr algn="just"/>
            <a:r>
              <a:rPr lang="en-US" dirty="0" smtClean="0"/>
              <a:t>The Memory Management Unit (MMU) is responsible for </a:t>
            </a:r>
          </a:p>
          <a:p>
            <a:pPr lvl="2" algn="just"/>
            <a:r>
              <a:rPr lang="en-US" dirty="0" smtClean="0"/>
              <a:t>Keeping track of which part of the memory area is currently used by which process.</a:t>
            </a:r>
          </a:p>
          <a:p>
            <a:pPr lvl="2" algn="just"/>
            <a:r>
              <a:rPr lang="en-US" dirty="0" smtClean="0"/>
              <a:t>Allocating and de-allocating memory space on a need basis(dynamic memory allocation).</a:t>
            </a:r>
            <a:endParaRPr lang="en-IN" dirty="0"/>
          </a:p>
        </p:txBody>
      </p:sp>
      <p:sp>
        <p:nvSpPr>
          <p:cNvPr id="2" name="Title 1"/>
          <p:cNvSpPr>
            <a:spLocks noGrp="1"/>
          </p:cNvSpPr>
          <p:nvPr>
            <p:ph type="title"/>
          </p:nvPr>
        </p:nvSpPr>
        <p:spPr/>
        <p:txBody>
          <a:bodyPr/>
          <a:lstStyle/>
          <a:p>
            <a:r>
              <a:rPr lang="en-US" dirty="0" smtClean="0"/>
              <a:t>Primary Memory Management</a:t>
            </a:r>
            <a:endParaRPr lang="en-IN" dirty="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There should be some mechanism in place to share the CPU among the different tasks and to decide which process/task is to be executed at a given point of time.</a:t>
            </a:r>
          </a:p>
          <a:p>
            <a:pPr algn="just"/>
            <a:r>
              <a:rPr lang="en-US" dirty="0" smtClean="0"/>
              <a:t>Determining which process/task should be executed at a given point of time is known as task/process scheduling.</a:t>
            </a:r>
          </a:p>
          <a:p>
            <a:pPr algn="just"/>
            <a:endParaRPr lang="en-IN" dirty="0"/>
          </a:p>
        </p:txBody>
      </p:sp>
      <p:sp>
        <p:nvSpPr>
          <p:cNvPr id="3" name="Title 2"/>
          <p:cNvSpPr>
            <a:spLocks noGrp="1"/>
          </p:cNvSpPr>
          <p:nvPr>
            <p:ph type="title"/>
          </p:nvPr>
        </p:nvSpPr>
        <p:spPr/>
        <p:txBody>
          <a:bodyPr/>
          <a:lstStyle/>
          <a:p>
            <a:r>
              <a:rPr lang="en-US" dirty="0" smtClean="0"/>
              <a:t>Task scheduling</a:t>
            </a:r>
            <a:endParaRPr lang="en-IN" dirty="0"/>
          </a:p>
        </p:txBody>
      </p:sp>
    </p:spTree>
    <p:extLst>
      <p:ext uri="{BB962C8B-B14F-4D97-AF65-F5344CB8AC3E}">
        <p14:creationId xmlns:p14="http://schemas.microsoft.com/office/powerpoint/2010/main" xmlns="" val="2967766831"/>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 process scheduling decision may take place when a process switches its state to</a:t>
            </a:r>
          </a:p>
          <a:p>
            <a:pPr marL="109728" indent="0">
              <a:buNone/>
            </a:pPr>
            <a:r>
              <a:rPr lang="en-US" dirty="0" smtClean="0"/>
              <a:t>	1. ‘Ready state from ‘Running’ state          </a:t>
            </a:r>
          </a:p>
          <a:p>
            <a:pPr marL="109728" indent="0">
              <a:buNone/>
            </a:pPr>
            <a:r>
              <a:rPr lang="en-US" dirty="0" smtClean="0"/>
              <a:t>	2. ‘Blocked/wait state from ‘Running’ 			state</a:t>
            </a:r>
          </a:p>
          <a:p>
            <a:pPr marL="109728" indent="0">
              <a:buNone/>
            </a:pPr>
            <a:r>
              <a:rPr lang="en-US" dirty="0" smtClean="0"/>
              <a:t>	3. ‘Ready’ state from ‘Blocked/wait’ state</a:t>
            </a:r>
          </a:p>
          <a:p>
            <a:pPr marL="109728" indent="0">
              <a:buNone/>
            </a:pPr>
            <a:r>
              <a:rPr lang="en-US" dirty="0" smtClean="0"/>
              <a:t>	4. ‘Completed’ state</a:t>
            </a:r>
            <a:endParaRPr lang="en-IN" dirty="0"/>
          </a:p>
        </p:txBody>
      </p:sp>
      <p:sp>
        <p:nvSpPr>
          <p:cNvPr id="3" name="Title 2"/>
          <p:cNvSpPr>
            <a:spLocks noGrp="1"/>
          </p:cNvSpPr>
          <p:nvPr>
            <p:ph type="title"/>
          </p:nvPr>
        </p:nvSpPr>
        <p:spPr/>
        <p:txBody>
          <a:bodyPr/>
          <a:lstStyle/>
          <a:p>
            <a:r>
              <a:rPr lang="en-US" dirty="0" smtClean="0"/>
              <a:t>Task scheduling</a:t>
            </a:r>
            <a:endParaRPr lang="en-IN" dirty="0"/>
          </a:p>
        </p:txBody>
      </p:sp>
    </p:spTree>
    <p:extLst>
      <p:ext uri="{BB962C8B-B14F-4D97-AF65-F5344CB8AC3E}">
        <p14:creationId xmlns:p14="http://schemas.microsoft.com/office/powerpoint/2010/main" xmlns="" val="573327722"/>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The selection of a scheduling algorithm should be consider the following factors:</a:t>
            </a:r>
          </a:p>
          <a:p>
            <a:pPr marL="109728" indent="0" algn="just">
              <a:buNone/>
            </a:pPr>
            <a:r>
              <a:rPr lang="en-US" b="1" dirty="0" smtClean="0"/>
              <a:t>CPU Utilization:</a:t>
            </a:r>
          </a:p>
          <a:p>
            <a:pPr marL="109728" indent="0" algn="just">
              <a:buNone/>
            </a:pPr>
            <a:r>
              <a:rPr lang="en-US" dirty="0" smtClean="0"/>
              <a:t>The scheduling algorithm should always make the CPU utilization high. CPU utilization is a direct measure of how much percentage of the CPU is being utilized.</a:t>
            </a:r>
          </a:p>
          <a:p>
            <a:pPr marL="109728" indent="0" algn="just">
              <a:buNone/>
            </a:pPr>
            <a:r>
              <a:rPr lang="en-US" b="1" dirty="0" smtClean="0"/>
              <a:t>Throughput:</a:t>
            </a:r>
          </a:p>
          <a:p>
            <a:pPr marL="109728" indent="0" algn="just">
              <a:buNone/>
            </a:pPr>
            <a:r>
              <a:rPr lang="en-US" dirty="0" smtClean="0"/>
              <a:t>Number of processes executed per unit of time. It should be higher.</a:t>
            </a:r>
          </a:p>
          <a:p>
            <a:pPr marL="109728" indent="0" algn="just">
              <a:buNone/>
            </a:pPr>
            <a:endParaRPr lang="en-IN" dirty="0"/>
          </a:p>
        </p:txBody>
      </p:sp>
      <p:sp>
        <p:nvSpPr>
          <p:cNvPr id="3" name="Title 2"/>
          <p:cNvSpPr>
            <a:spLocks noGrp="1"/>
          </p:cNvSpPr>
          <p:nvPr>
            <p:ph type="title"/>
          </p:nvPr>
        </p:nvSpPr>
        <p:spPr/>
        <p:txBody>
          <a:bodyPr>
            <a:normAutofit fontScale="90000"/>
          </a:bodyPr>
          <a:lstStyle/>
          <a:p>
            <a:r>
              <a:rPr lang="en-US" dirty="0" smtClean="0"/>
              <a:t>Selection of scheduling algorithm</a:t>
            </a:r>
            <a:endParaRPr lang="en-IN" dirty="0"/>
          </a:p>
        </p:txBody>
      </p:sp>
    </p:spTree>
    <p:extLst>
      <p:ext uri="{BB962C8B-B14F-4D97-AF65-F5344CB8AC3E}">
        <p14:creationId xmlns:p14="http://schemas.microsoft.com/office/powerpoint/2010/main" xmlns="" val="293490186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Turnaround Time:</a:t>
            </a:r>
          </a:p>
          <a:p>
            <a:pPr algn="just"/>
            <a:r>
              <a:rPr lang="en-US" dirty="0" smtClean="0"/>
              <a:t>It is the amount of time taken by a process for completing execution.</a:t>
            </a:r>
          </a:p>
          <a:p>
            <a:pPr algn="just"/>
            <a:r>
              <a:rPr lang="en-IN" dirty="0" smtClean="0"/>
              <a:t>It includes the time spent by the process for waiting for main memory, time spent in the ready queue, time spent on completing I/O operations, and the time spent in execution.</a:t>
            </a:r>
          </a:p>
          <a:p>
            <a:pPr algn="just"/>
            <a:r>
              <a:rPr lang="en-US" dirty="0" smtClean="0"/>
              <a:t>Turnaround time should be minimal for a good scheduling algorithm.</a:t>
            </a:r>
          </a:p>
        </p:txBody>
      </p:sp>
      <p:sp>
        <p:nvSpPr>
          <p:cNvPr id="3" name="Title 2"/>
          <p:cNvSpPr>
            <a:spLocks noGrp="1"/>
          </p:cNvSpPr>
          <p:nvPr>
            <p:ph type="title"/>
          </p:nvPr>
        </p:nvSpPr>
        <p:spPr/>
        <p:txBody>
          <a:bodyPr/>
          <a:lstStyle/>
          <a:p>
            <a:endParaRPr lang="en-IN"/>
          </a:p>
        </p:txBody>
      </p:sp>
    </p:spTree>
    <p:extLst>
      <p:ext uri="{BB962C8B-B14F-4D97-AF65-F5344CB8AC3E}">
        <p14:creationId xmlns:p14="http://schemas.microsoft.com/office/powerpoint/2010/main" xmlns="" val="2862357997"/>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Waiting Time:</a:t>
            </a:r>
          </a:p>
          <a:p>
            <a:pPr algn="just"/>
            <a:r>
              <a:rPr lang="en-US" dirty="0" smtClean="0"/>
              <a:t>It is the amount of time spent by a process in the ready queue waiting to get the CPU time for execution. </a:t>
            </a:r>
          </a:p>
          <a:p>
            <a:pPr algn="just"/>
            <a:r>
              <a:rPr lang="en-US" dirty="0" smtClean="0"/>
              <a:t>Waiting time should be minimal for a good scheduling algorithm.</a:t>
            </a:r>
            <a:endParaRPr lang="en-IN" dirty="0" smtClean="0"/>
          </a:p>
          <a:p>
            <a:pPr marL="109728" indent="0" algn="just">
              <a:buNone/>
            </a:pPr>
            <a:r>
              <a:rPr lang="en-US" b="1" dirty="0" smtClean="0"/>
              <a:t>Response Time:</a:t>
            </a:r>
          </a:p>
          <a:p>
            <a:pPr marL="109728" indent="0" algn="just">
              <a:buNone/>
            </a:pPr>
            <a:r>
              <a:rPr lang="en-US" dirty="0" smtClean="0"/>
              <a:t>It is the time elapsed between the submission of a process and the first response.</a:t>
            </a:r>
          </a:p>
        </p:txBody>
      </p:sp>
      <p:sp>
        <p:nvSpPr>
          <p:cNvPr id="3" name="Title 2"/>
          <p:cNvSpPr>
            <a:spLocks noGrp="1"/>
          </p:cNvSpPr>
          <p:nvPr>
            <p:ph type="title"/>
          </p:nvPr>
        </p:nvSpPr>
        <p:spPr/>
        <p:txBody>
          <a:bodyPr/>
          <a:lstStyle/>
          <a:p>
            <a:endParaRPr lang="en-IN"/>
          </a:p>
        </p:txBody>
      </p:sp>
    </p:spTree>
    <p:extLst>
      <p:ext uri="{BB962C8B-B14F-4D97-AF65-F5344CB8AC3E}">
        <p14:creationId xmlns:p14="http://schemas.microsoft.com/office/powerpoint/2010/main" xmlns="" val="679079731"/>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Operating system maintains various queues in connection with CPU scheduling, and a process passes through these queues during the course of its admittance to execution completion.</a:t>
            </a:r>
          </a:p>
          <a:p>
            <a:pPr marL="109728" indent="0" algn="just">
              <a:buNone/>
            </a:pPr>
            <a:r>
              <a:rPr lang="en-US" b="1" dirty="0" smtClean="0"/>
              <a:t>Job queue:</a:t>
            </a:r>
          </a:p>
          <a:p>
            <a:pPr marL="109728" indent="0" algn="just">
              <a:buNone/>
            </a:pPr>
            <a:r>
              <a:rPr lang="en-US" dirty="0" smtClean="0"/>
              <a:t>Contains all the processes in the system.</a:t>
            </a:r>
          </a:p>
          <a:p>
            <a:pPr marL="109728" indent="0" algn="just">
              <a:buNone/>
            </a:pPr>
            <a:r>
              <a:rPr lang="en-US" b="1" dirty="0" smtClean="0"/>
              <a:t>Ready  queue:</a:t>
            </a:r>
          </a:p>
          <a:p>
            <a:pPr marL="109728" indent="0" algn="just">
              <a:buNone/>
            </a:pPr>
            <a:r>
              <a:rPr lang="en-US" dirty="0" smtClean="0"/>
              <a:t>Contains all the processes, which are ready for execution and waiting for CPU to get their turn for execution.</a:t>
            </a:r>
            <a:endParaRPr lang="en-IN" dirty="0" smtClean="0"/>
          </a:p>
        </p:txBody>
      </p:sp>
      <p:sp>
        <p:nvSpPr>
          <p:cNvPr id="3" name="Title 2"/>
          <p:cNvSpPr>
            <a:spLocks noGrp="1"/>
          </p:cNvSpPr>
          <p:nvPr>
            <p:ph type="title"/>
          </p:nvPr>
        </p:nvSpPr>
        <p:spPr/>
        <p:txBody>
          <a:bodyPr/>
          <a:lstStyle/>
          <a:p>
            <a:r>
              <a:rPr lang="en-US" dirty="0" smtClean="0"/>
              <a:t>Queues </a:t>
            </a:r>
            <a:endParaRPr lang="en-IN" dirty="0"/>
          </a:p>
        </p:txBody>
      </p:sp>
    </p:spTree>
    <p:extLst>
      <p:ext uri="{BB962C8B-B14F-4D97-AF65-F5344CB8AC3E}">
        <p14:creationId xmlns:p14="http://schemas.microsoft.com/office/powerpoint/2010/main" xmlns="" val="3740015801"/>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Device queue:</a:t>
            </a:r>
          </a:p>
          <a:p>
            <a:pPr marL="109728" indent="0" algn="just">
              <a:buNone/>
            </a:pPr>
            <a:r>
              <a:rPr lang="en-US" dirty="0" smtClean="0"/>
              <a:t>Contains the set of processes, which are waiting for an I/O device.</a:t>
            </a:r>
          </a:p>
          <a:p>
            <a:pPr marL="109728" indent="0" algn="just">
              <a:buNone/>
            </a:pPr>
            <a:endParaRPr lang="en-IN" dirty="0"/>
          </a:p>
        </p:txBody>
      </p:sp>
      <p:sp>
        <p:nvSpPr>
          <p:cNvPr id="3" name="Title 2"/>
          <p:cNvSpPr>
            <a:spLocks noGrp="1"/>
          </p:cNvSpPr>
          <p:nvPr>
            <p:ph type="title"/>
          </p:nvPr>
        </p:nvSpPr>
        <p:spPr/>
        <p:txBody>
          <a:bodyPr/>
          <a:lstStyle/>
          <a:p>
            <a:r>
              <a:rPr lang="en-US" dirty="0" smtClean="0"/>
              <a:t>Queues</a:t>
            </a:r>
            <a:endParaRPr lang="en-IN" dirty="0"/>
          </a:p>
        </p:txBody>
      </p:sp>
    </p:spTree>
    <p:extLst>
      <p:ext uri="{BB962C8B-B14F-4D97-AF65-F5344CB8AC3E}">
        <p14:creationId xmlns:p14="http://schemas.microsoft.com/office/powerpoint/2010/main" xmlns="" val="29517026"/>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marL="109728" indent="0" algn="just">
              <a:buNone/>
            </a:pPr>
            <a:r>
              <a:rPr lang="en-US" b="1" dirty="0" smtClean="0"/>
              <a:t>Non-preemptive scheduling:</a:t>
            </a:r>
          </a:p>
          <a:p>
            <a:pPr algn="just"/>
            <a:r>
              <a:rPr lang="en-US" dirty="0" smtClean="0"/>
              <a:t>Systems which implement non-preemptive multitasking model.</a:t>
            </a:r>
          </a:p>
          <a:p>
            <a:pPr algn="just"/>
            <a:r>
              <a:rPr lang="en-US" dirty="0" smtClean="0"/>
              <a:t>In this type of scheduling the currently executing task/process is allowed to run until it terminates or enters the ‘wait’ state waiting for an I/O or system resource.</a:t>
            </a:r>
          </a:p>
          <a:p>
            <a:pPr algn="just"/>
            <a:r>
              <a:rPr lang="en-US" dirty="0" smtClean="0"/>
              <a:t>The various types of non-preemptive scheduling algorithms are</a:t>
            </a:r>
          </a:p>
          <a:p>
            <a:pPr marL="109728" indent="0" algn="just">
              <a:buNone/>
            </a:pPr>
            <a:r>
              <a:rPr lang="en-US" dirty="0" smtClean="0"/>
              <a:t>	1.FCFS/FIFO: First Come First Service</a:t>
            </a:r>
          </a:p>
          <a:p>
            <a:pPr marL="109728" indent="0" algn="just">
              <a:buNone/>
            </a:pPr>
            <a:r>
              <a:rPr lang="en-US" dirty="0" smtClean="0"/>
              <a:t>	2.LCFS/LIFO: Last Come First Service</a:t>
            </a:r>
          </a:p>
          <a:p>
            <a:pPr marL="109728" indent="0" algn="just">
              <a:buNone/>
            </a:pPr>
            <a:r>
              <a:rPr lang="en-US" dirty="0" smtClean="0"/>
              <a:t>	3.SJF scheduling: Shortest Job First</a:t>
            </a:r>
          </a:p>
          <a:p>
            <a:pPr marL="109728" indent="0" algn="just">
              <a:buNone/>
            </a:pPr>
            <a:r>
              <a:rPr lang="en-US" dirty="0" smtClean="0"/>
              <a:t>	4.Priority based scheduling</a:t>
            </a:r>
          </a:p>
          <a:p>
            <a:pPr marL="109728" indent="0" algn="just">
              <a:buNone/>
            </a:pPr>
            <a:r>
              <a:rPr lang="en-US" dirty="0"/>
              <a:t>	</a:t>
            </a:r>
            <a:r>
              <a:rPr lang="en-US" dirty="0" smtClean="0"/>
              <a:t>	</a:t>
            </a:r>
          </a:p>
          <a:p>
            <a:pPr marL="109728" indent="0" algn="just">
              <a:buNone/>
            </a:pPr>
            <a:endParaRPr lang="en-US" dirty="0" smtClean="0"/>
          </a:p>
        </p:txBody>
      </p:sp>
      <p:sp>
        <p:nvSpPr>
          <p:cNvPr id="3" name="Title 2"/>
          <p:cNvSpPr>
            <a:spLocks noGrp="1"/>
          </p:cNvSpPr>
          <p:nvPr>
            <p:ph type="title"/>
          </p:nvPr>
        </p:nvSpPr>
        <p:spPr/>
        <p:txBody>
          <a:bodyPr/>
          <a:lstStyle/>
          <a:p>
            <a:r>
              <a:rPr lang="en-US" dirty="0" smtClean="0"/>
              <a:t>Types of scheduling</a:t>
            </a:r>
            <a:endParaRPr lang="en-IN" dirty="0"/>
          </a:p>
        </p:txBody>
      </p:sp>
    </p:spTree>
    <p:extLst>
      <p:ext uri="{BB962C8B-B14F-4D97-AF65-F5344CB8AC3E}">
        <p14:creationId xmlns:p14="http://schemas.microsoft.com/office/powerpoint/2010/main" xmlns="" val="3813203949"/>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First-Come-First-Served(FCFS)/FIFO Scheduling:</a:t>
            </a:r>
          </a:p>
          <a:p>
            <a:pPr marL="109728" indent="0" algn="just">
              <a:buNone/>
            </a:pPr>
            <a:r>
              <a:rPr lang="en-US" dirty="0" smtClean="0"/>
              <a:t>Allocates CPU time to the processes based on the order in which they enter the ‘Ready’ queue.</a:t>
            </a:r>
          </a:p>
          <a:p>
            <a:pPr marL="109728" indent="0" algn="just">
              <a:buNone/>
            </a:pPr>
            <a:r>
              <a:rPr lang="en-US" dirty="0" smtClean="0"/>
              <a:t>The major drawback of FCFS algorithm is that it favors monopoly of process.</a:t>
            </a:r>
            <a:endParaRPr lang="en-IN" dirty="0"/>
          </a:p>
        </p:txBody>
      </p:sp>
      <p:sp>
        <p:nvSpPr>
          <p:cNvPr id="3" name="Title 2"/>
          <p:cNvSpPr>
            <a:spLocks noGrp="1"/>
          </p:cNvSpPr>
          <p:nvPr>
            <p:ph type="title"/>
          </p:nvPr>
        </p:nvSpPr>
        <p:spPr/>
        <p:txBody>
          <a:bodyPr>
            <a:normAutofit fontScale="90000"/>
          </a:bodyPr>
          <a:lstStyle/>
          <a:p>
            <a:pPr algn="ctr"/>
            <a:r>
              <a:rPr lang="en-US" dirty="0" smtClean="0"/>
              <a:t>Non-preemptive scheduling algorithm</a:t>
            </a:r>
            <a:endParaRPr lang="en-IN" dirty="0"/>
          </a:p>
        </p:txBody>
      </p:sp>
    </p:spTree>
    <p:extLst>
      <p:ext uri="{BB962C8B-B14F-4D97-AF65-F5344CB8AC3E}">
        <p14:creationId xmlns:p14="http://schemas.microsoft.com/office/powerpoint/2010/main" xmlns="" val="995473627"/>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Last-Come-First Served (LCFS)/LIFO Scheduling:</a:t>
            </a:r>
          </a:p>
          <a:p>
            <a:pPr marL="109728" indent="0" algn="just">
              <a:buNone/>
            </a:pPr>
            <a:r>
              <a:rPr lang="en-US" dirty="0" smtClean="0"/>
              <a:t>Allocates CPU time to the processes based on the order in which they are entered in the ‘Ready’ queue.</a:t>
            </a:r>
          </a:p>
          <a:p>
            <a:pPr marL="109728" indent="0" algn="just">
              <a:buNone/>
            </a:pPr>
            <a:r>
              <a:rPr lang="en-US" dirty="0" smtClean="0"/>
              <a:t>The last entered process is serviced first.</a:t>
            </a:r>
          </a:p>
          <a:p>
            <a:pPr marL="109728" indent="0" algn="just">
              <a:buNone/>
            </a:pPr>
            <a:r>
              <a:rPr lang="en-US" b="1" dirty="0" smtClean="0"/>
              <a:t>Shortest Job First (SJF) Scheduling:</a:t>
            </a:r>
          </a:p>
          <a:p>
            <a:pPr marL="109728" indent="0" algn="just">
              <a:buNone/>
            </a:pPr>
            <a:r>
              <a:rPr lang="en-US" dirty="0" smtClean="0"/>
              <a:t>‘Sorts’ the ‘Ready’ queue each time a process hand over the CPU to pick the process with shortest estimated completion/run time.</a:t>
            </a:r>
          </a:p>
          <a:p>
            <a:pPr marL="109728" indent="0" algn="just">
              <a:buNone/>
            </a:pPr>
            <a:endParaRPr lang="en-IN" dirty="0"/>
          </a:p>
        </p:txBody>
      </p:sp>
      <p:sp>
        <p:nvSpPr>
          <p:cNvPr id="3" name="Title 2"/>
          <p:cNvSpPr>
            <a:spLocks noGrp="1"/>
          </p:cNvSpPr>
          <p:nvPr>
            <p:ph type="title"/>
          </p:nvPr>
        </p:nvSpPr>
        <p:spPr/>
        <p:txBody>
          <a:bodyPr>
            <a:normAutofit fontScale="90000"/>
          </a:bodyPr>
          <a:lstStyle/>
          <a:p>
            <a:pPr algn="ctr"/>
            <a:r>
              <a:rPr lang="en-US" dirty="0"/>
              <a:t>Non-preemptive scheduling algorithm</a:t>
            </a:r>
            <a:endParaRPr lang="en-IN" dirty="0"/>
          </a:p>
        </p:txBody>
      </p:sp>
    </p:spTree>
    <p:extLst>
      <p:ext uri="{BB962C8B-B14F-4D97-AF65-F5344CB8AC3E}">
        <p14:creationId xmlns:p14="http://schemas.microsoft.com/office/powerpoint/2010/main" xmlns="" val="36728124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lgn="just"/>
            <a:r>
              <a:rPr lang="en-US" dirty="0" smtClean="0"/>
              <a:t>File is a collection of related information.</a:t>
            </a:r>
          </a:p>
          <a:p>
            <a:pPr algn="just"/>
            <a:r>
              <a:rPr lang="en-US" dirty="0" smtClean="0"/>
              <a:t>Could be a program code, audio file, video file, image file, document file, text file, etc.</a:t>
            </a:r>
          </a:p>
          <a:p>
            <a:pPr algn="just"/>
            <a:r>
              <a:rPr lang="en-US" dirty="0" smtClean="0"/>
              <a:t>Each of these files differ in the kind of information they hold and the way in which the information is stored.</a:t>
            </a:r>
          </a:p>
          <a:p>
            <a:pPr algn="just">
              <a:buNone/>
            </a:pPr>
            <a:endParaRPr lang="en-IN" dirty="0"/>
          </a:p>
        </p:txBody>
      </p:sp>
      <p:sp>
        <p:nvSpPr>
          <p:cNvPr id="2" name="Title 1"/>
          <p:cNvSpPr>
            <a:spLocks noGrp="1"/>
          </p:cNvSpPr>
          <p:nvPr>
            <p:ph type="title"/>
          </p:nvPr>
        </p:nvSpPr>
        <p:spPr/>
        <p:txBody>
          <a:bodyPr/>
          <a:lstStyle/>
          <a:p>
            <a:r>
              <a:rPr lang="en-US" dirty="0" smtClean="0"/>
              <a:t>File system management</a:t>
            </a:r>
            <a:endParaRPr lang="en-IN"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lgn="just"/>
            <a:r>
              <a:rPr lang="en-US" dirty="0" smtClean="0"/>
              <a:t>The average time for a given set of process is minimal in SJF scheduling and so it is optimal compared to other non-preemptive scheduling like FCFS.</a:t>
            </a:r>
          </a:p>
          <a:p>
            <a:pPr algn="just"/>
            <a:r>
              <a:rPr lang="en-US" dirty="0" smtClean="0"/>
              <a:t>Major drawback of this algorithm is that a process whose estimated execution time is high may not get the chance to execute if more and more processes with least estimated execution time enters the ‘Ready’ queue before the process with longest estimated execution time started its execution, called ‘Starvation’.</a:t>
            </a:r>
            <a:endParaRPr lang="en-IN" dirty="0"/>
          </a:p>
        </p:txBody>
      </p:sp>
      <p:sp>
        <p:nvSpPr>
          <p:cNvPr id="3" name="Title 2"/>
          <p:cNvSpPr>
            <a:spLocks noGrp="1"/>
          </p:cNvSpPr>
          <p:nvPr>
            <p:ph type="title"/>
          </p:nvPr>
        </p:nvSpPr>
        <p:spPr/>
        <p:txBody>
          <a:bodyPr>
            <a:normAutofit fontScale="90000"/>
          </a:bodyPr>
          <a:lstStyle/>
          <a:p>
            <a:pPr algn="ctr"/>
            <a:r>
              <a:rPr lang="en-US" dirty="0"/>
              <a:t>Non-preemptive scheduling algorithm</a:t>
            </a:r>
            <a:endParaRPr lang="en-IN" dirty="0"/>
          </a:p>
        </p:txBody>
      </p:sp>
    </p:spTree>
    <p:extLst>
      <p:ext uri="{BB962C8B-B14F-4D97-AF65-F5344CB8AC3E}">
        <p14:creationId xmlns:p14="http://schemas.microsoft.com/office/powerpoint/2010/main" xmlns="" val="1608979448"/>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10000"/>
          </a:bodyPr>
          <a:lstStyle/>
          <a:p>
            <a:pPr algn="just"/>
            <a:r>
              <a:rPr lang="en-US" dirty="0" smtClean="0"/>
              <a:t>Another drawback of SJF is that it is difficult to know in advance the next shortest process in the ‘Ready’ queue for scheduling since new process with different estimated time keep entering the ‘Ready’ queue at any point of time.</a:t>
            </a:r>
          </a:p>
          <a:p>
            <a:pPr marL="109728" indent="0" algn="just">
              <a:buNone/>
            </a:pPr>
            <a:r>
              <a:rPr lang="en-US" b="1" dirty="0" smtClean="0"/>
              <a:t>Priority Based Scheduling:</a:t>
            </a:r>
          </a:p>
          <a:p>
            <a:pPr algn="just"/>
            <a:r>
              <a:rPr lang="en-US" dirty="0"/>
              <a:t>Priority based non-preemptive scheduling algorithm ensures that a process with highest priority is served first.</a:t>
            </a:r>
            <a:endParaRPr lang="en-IN" dirty="0"/>
          </a:p>
          <a:p>
            <a:pPr algn="just"/>
            <a:r>
              <a:rPr lang="en-US" dirty="0" smtClean="0"/>
              <a:t>SJF is also an priority based scheduling algorithm.</a:t>
            </a:r>
          </a:p>
          <a:p>
            <a:pPr algn="just"/>
            <a:r>
              <a:rPr lang="en-US" dirty="0" smtClean="0"/>
              <a:t>Starvation is present. Can be eliminated by raising priority as time progresses, called ‘Aging’.</a:t>
            </a:r>
          </a:p>
        </p:txBody>
      </p:sp>
      <p:sp>
        <p:nvSpPr>
          <p:cNvPr id="3" name="Title 2"/>
          <p:cNvSpPr>
            <a:spLocks noGrp="1"/>
          </p:cNvSpPr>
          <p:nvPr>
            <p:ph type="title"/>
          </p:nvPr>
        </p:nvSpPr>
        <p:spPr/>
        <p:txBody>
          <a:bodyPr>
            <a:normAutofit fontScale="90000"/>
          </a:bodyPr>
          <a:lstStyle/>
          <a:p>
            <a:pPr algn="ctr"/>
            <a:r>
              <a:rPr lang="en-US" dirty="0" smtClean="0"/>
              <a:t>Non-preemptive scheduling algorithms</a:t>
            </a:r>
            <a:endParaRPr lang="en-IN" dirty="0"/>
          </a:p>
        </p:txBody>
      </p:sp>
    </p:spTree>
    <p:extLst>
      <p:ext uri="{BB962C8B-B14F-4D97-AF65-F5344CB8AC3E}">
        <p14:creationId xmlns:p14="http://schemas.microsoft.com/office/powerpoint/2010/main" xmlns="" val="3470140656"/>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lgn="just"/>
            <a:r>
              <a:rPr lang="en-US" dirty="0" smtClean="0"/>
              <a:t>Preemptive scheduling is employed in systems, which implements preemptive multitasking model.</a:t>
            </a:r>
          </a:p>
          <a:p>
            <a:pPr algn="just"/>
            <a:r>
              <a:rPr lang="en-US" dirty="0" smtClean="0"/>
              <a:t>Every task in ‘Ready’ queue gets a chance to execute.</a:t>
            </a:r>
          </a:p>
          <a:p>
            <a:pPr algn="just"/>
            <a:r>
              <a:rPr lang="en-US" dirty="0" smtClean="0"/>
              <a:t>When and how each process gets a chance to execute is dependent on scheduling algorithm.</a:t>
            </a:r>
          </a:p>
          <a:p>
            <a:pPr algn="just"/>
            <a:r>
              <a:rPr lang="en-US" dirty="0" smtClean="0"/>
              <a:t>The act of moving a ‘Running’ process/task into the ‘Ready’ queue by the scheduler, without the process requesting for it is known as ‘Preemption’.</a:t>
            </a:r>
            <a:endParaRPr lang="en-IN" dirty="0"/>
          </a:p>
        </p:txBody>
      </p:sp>
      <p:sp>
        <p:nvSpPr>
          <p:cNvPr id="3" name="Title 2"/>
          <p:cNvSpPr>
            <a:spLocks noGrp="1"/>
          </p:cNvSpPr>
          <p:nvPr>
            <p:ph type="title"/>
          </p:nvPr>
        </p:nvSpPr>
        <p:spPr/>
        <p:txBody>
          <a:bodyPr/>
          <a:lstStyle/>
          <a:p>
            <a:r>
              <a:rPr lang="en-US" dirty="0" smtClean="0"/>
              <a:t>Preemptive scheduling</a:t>
            </a:r>
            <a:endParaRPr lang="en-IN" dirty="0"/>
          </a:p>
        </p:txBody>
      </p:sp>
    </p:spTree>
    <p:extLst>
      <p:ext uri="{BB962C8B-B14F-4D97-AF65-F5344CB8AC3E}">
        <p14:creationId xmlns:p14="http://schemas.microsoft.com/office/powerpoint/2010/main" xmlns="" val="168083019"/>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pPr algn="just"/>
            <a:r>
              <a:rPr lang="en-US" dirty="0" smtClean="0"/>
              <a:t>Two different approaches for preemptive scheduling are </a:t>
            </a:r>
            <a:endParaRPr lang="en-IN" dirty="0" smtClean="0"/>
          </a:p>
          <a:p>
            <a:pPr marL="109728" indent="0" algn="just">
              <a:buNone/>
            </a:pPr>
            <a:r>
              <a:rPr lang="en-US" dirty="0" smtClean="0"/>
              <a:t>		Time based preemption and </a:t>
            </a:r>
          </a:p>
          <a:p>
            <a:pPr marL="109728" indent="0" algn="just">
              <a:buNone/>
            </a:pPr>
            <a:r>
              <a:rPr lang="en-US" dirty="0"/>
              <a:t>	</a:t>
            </a:r>
            <a:r>
              <a:rPr lang="en-US" dirty="0" smtClean="0"/>
              <a:t>	Priority based preemption.</a:t>
            </a:r>
          </a:p>
          <a:p>
            <a:pPr marL="109728" indent="0" algn="just">
              <a:buNone/>
            </a:pPr>
            <a:r>
              <a:rPr lang="en-US" b="1" dirty="0" smtClean="0"/>
              <a:t>Preemptive SJF scheduling/ Shortest Remaining Time:</a:t>
            </a:r>
          </a:p>
          <a:p>
            <a:pPr algn="just"/>
            <a:r>
              <a:rPr lang="en-US" dirty="0" smtClean="0"/>
              <a:t>Incase of non-preemptive SJF algorithm sorts the ‘Ready’ queue only after completing the execution of current process.</a:t>
            </a:r>
            <a:endParaRPr lang="en-US" dirty="0"/>
          </a:p>
          <a:p>
            <a:pPr algn="just"/>
            <a:r>
              <a:rPr lang="en-US" dirty="0" smtClean="0"/>
              <a:t>Whereas in preemptive SJF algorithm sorts the ‘Ready’ queue when a new process enters into the queue and compare the currently executing process time and if the execution time of new process is shorter then currently executing process is preempted and the new process is scheduled for execution.</a:t>
            </a:r>
          </a:p>
        </p:txBody>
      </p:sp>
      <p:sp>
        <p:nvSpPr>
          <p:cNvPr id="3" name="Title 2"/>
          <p:cNvSpPr>
            <a:spLocks noGrp="1"/>
          </p:cNvSpPr>
          <p:nvPr>
            <p:ph type="title"/>
          </p:nvPr>
        </p:nvSpPr>
        <p:spPr/>
        <p:txBody>
          <a:bodyPr/>
          <a:lstStyle/>
          <a:p>
            <a:r>
              <a:rPr lang="en-US" dirty="0" smtClean="0"/>
              <a:t>Preemptive scheduling</a:t>
            </a:r>
            <a:endParaRPr lang="en-IN" dirty="0"/>
          </a:p>
        </p:txBody>
      </p:sp>
    </p:spTree>
    <p:extLst>
      <p:ext uri="{BB962C8B-B14F-4D97-AF65-F5344CB8AC3E}">
        <p14:creationId xmlns:p14="http://schemas.microsoft.com/office/powerpoint/2010/main" xmlns="" val="564348084"/>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Round Robin (RR) scheduling:</a:t>
            </a:r>
          </a:p>
          <a:p>
            <a:pPr marL="109728" indent="0" algn="just">
              <a:buNone/>
            </a:pPr>
            <a:r>
              <a:rPr lang="en-US" dirty="0" smtClean="0"/>
              <a:t>Similar to FCFS but here the time slot based preemption is added to switch between processes in the ‘Ready’ queue.</a:t>
            </a:r>
            <a:endParaRPr lang="en-IN" dirty="0"/>
          </a:p>
        </p:txBody>
      </p:sp>
      <p:sp>
        <p:nvSpPr>
          <p:cNvPr id="3" name="Title 2"/>
          <p:cNvSpPr>
            <a:spLocks noGrp="1"/>
          </p:cNvSpPr>
          <p:nvPr>
            <p:ph type="title"/>
          </p:nvPr>
        </p:nvSpPr>
        <p:spPr/>
        <p:txBody>
          <a:bodyPr/>
          <a:lstStyle/>
          <a:p>
            <a:r>
              <a:rPr lang="en-US" dirty="0" smtClean="0"/>
              <a:t>Preemptive scheduling</a:t>
            </a:r>
            <a:endParaRPr lang="en-IN" dirty="0"/>
          </a:p>
        </p:txBody>
      </p:sp>
      <p:graphicFrame>
        <p:nvGraphicFramePr>
          <p:cNvPr id="25" name="Diagram 24"/>
          <p:cNvGraphicFramePr/>
          <p:nvPr>
            <p:extLst>
              <p:ext uri="{D42A27DB-BD31-4B8C-83A1-F6EECF244321}">
                <p14:modId xmlns:p14="http://schemas.microsoft.com/office/powerpoint/2010/main" xmlns="" val="722806336"/>
              </p:ext>
            </p:extLst>
          </p:nvPr>
        </p:nvGraphicFramePr>
        <p:xfrm>
          <a:off x="2095397" y="3135158"/>
          <a:ext cx="5184576" cy="3616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6" name="TextBox 25"/>
          <p:cNvSpPr txBox="1"/>
          <p:nvPr/>
        </p:nvSpPr>
        <p:spPr>
          <a:xfrm rot="2569336">
            <a:off x="3119923" y="4235320"/>
            <a:ext cx="1440160" cy="276999"/>
          </a:xfrm>
          <a:prstGeom prst="rect">
            <a:avLst/>
          </a:prstGeom>
          <a:noFill/>
        </p:spPr>
        <p:txBody>
          <a:bodyPr wrap="square" rtlCol="0">
            <a:spAutoFit/>
          </a:bodyPr>
          <a:lstStyle/>
          <a:p>
            <a:r>
              <a:rPr lang="en-US" sz="1200" dirty="0" smtClean="0"/>
              <a:t>Execution switch</a:t>
            </a:r>
            <a:endParaRPr lang="en-IN" sz="1200" dirty="0"/>
          </a:p>
        </p:txBody>
      </p:sp>
      <p:sp>
        <p:nvSpPr>
          <p:cNvPr id="27" name="TextBox 26"/>
          <p:cNvSpPr txBox="1"/>
          <p:nvPr/>
        </p:nvSpPr>
        <p:spPr>
          <a:xfrm rot="19271300">
            <a:off x="4594830" y="4048506"/>
            <a:ext cx="1440160" cy="276999"/>
          </a:xfrm>
          <a:prstGeom prst="rect">
            <a:avLst/>
          </a:prstGeom>
          <a:noFill/>
        </p:spPr>
        <p:txBody>
          <a:bodyPr wrap="square" rtlCol="0">
            <a:spAutoFit/>
          </a:bodyPr>
          <a:lstStyle/>
          <a:p>
            <a:r>
              <a:rPr lang="en-US" sz="1200" dirty="0" smtClean="0"/>
              <a:t>Execution switch</a:t>
            </a:r>
            <a:endParaRPr lang="en-IN" sz="1200" dirty="0"/>
          </a:p>
        </p:txBody>
      </p:sp>
      <p:sp>
        <p:nvSpPr>
          <p:cNvPr id="28" name="TextBox 27"/>
          <p:cNvSpPr txBox="1"/>
          <p:nvPr/>
        </p:nvSpPr>
        <p:spPr>
          <a:xfrm rot="2154226">
            <a:off x="4768795" y="5392121"/>
            <a:ext cx="1440160" cy="276999"/>
          </a:xfrm>
          <a:prstGeom prst="rect">
            <a:avLst/>
          </a:prstGeom>
          <a:noFill/>
        </p:spPr>
        <p:txBody>
          <a:bodyPr wrap="square" rtlCol="0">
            <a:spAutoFit/>
          </a:bodyPr>
          <a:lstStyle/>
          <a:p>
            <a:r>
              <a:rPr lang="en-US" sz="1200" dirty="0" smtClean="0"/>
              <a:t>Execution switch</a:t>
            </a:r>
            <a:endParaRPr lang="en-IN" sz="1200" dirty="0"/>
          </a:p>
        </p:txBody>
      </p:sp>
      <p:sp>
        <p:nvSpPr>
          <p:cNvPr id="29" name="TextBox 28"/>
          <p:cNvSpPr txBox="1"/>
          <p:nvPr/>
        </p:nvSpPr>
        <p:spPr>
          <a:xfrm rot="18831958">
            <a:off x="3468853" y="5641536"/>
            <a:ext cx="1440160" cy="276999"/>
          </a:xfrm>
          <a:prstGeom prst="rect">
            <a:avLst/>
          </a:prstGeom>
          <a:noFill/>
        </p:spPr>
        <p:txBody>
          <a:bodyPr wrap="square" rtlCol="0">
            <a:spAutoFit/>
          </a:bodyPr>
          <a:lstStyle/>
          <a:p>
            <a:r>
              <a:rPr lang="en-US" sz="1200" dirty="0" smtClean="0"/>
              <a:t>Execution switch</a:t>
            </a:r>
            <a:endParaRPr lang="en-IN" sz="1200" dirty="0"/>
          </a:p>
        </p:txBody>
      </p:sp>
    </p:spTree>
    <p:extLst>
      <p:ext uri="{BB962C8B-B14F-4D97-AF65-F5344CB8AC3E}">
        <p14:creationId xmlns:p14="http://schemas.microsoft.com/office/powerpoint/2010/main" xmlns="" val="2673857801"/>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Priority based scheduling:</a:t>
            </a:r>
          </a:p>
          <a:p>
            <a:pPr algn="just"/>
            <a:r>
              <a:rPr lang="en-US" dirty="0" smtClean="0"/>
              <a:t>Same as that of non-preemptive priority based scheduling except for the switching of execution between the tasks.</a:t>
            </a:r>
          </a:p>
          <a:p>
            <a:pPr algn="just"/>
            <a:r>
              <a:rPr lang="en-US" dirty="0" smtClean="0"/>
              <a:t>In preemptive scheduling as the highest priority process enters it will be immediately scheduled for the execution.</a:t>
            </a:r>
          </a:p>
          <a:p>
            <a:pPr algn="just"/>
            <a:endParaRPr lang="en-US" dirty="0" smtClean="0"/>
          </a:p>
          <a:p>
            <a:pPr algn="just"/>
            <a:endParaRPr lang="en-IN" dirty="0"/>
          </a:p>
        </p:txBody>
      </p:sp>
      <p:sp>
        <p:nvSpPr>
          <p:cNvPr id="3" name="Title 2"/>
          <p:cNvSpPr>
            <a:spLocks noGrp="1"/>
          </p:cNvSpPr>
          <p:nvPr>
            <p:ph type="title"/>
          </p:nvPr>
        </p:nvSpPr>
        <p:spPr/>
        <p:txBody>
          <a:bodyPr/>
          <a:lstStyle/>
          <a:p>
            <a:r>
              <a:rPr lang="en-US" dirty="0" smtClean="0"/>
              <a:t>Preemptive scheduling</a:t>
            </a:r>
            <a:endParaRPr lang="en-IN" dirty="0"/>
          </a:p>
        </p:txBody>
      </p:sp>
    </p:spTree>
    <p:extLst>
      <p:ext uri="{BB962C8B-B14F-4D97-AF65-F5344CB8AC3E}">
        <p14:creationId xmlns:p14="http://schemas.microsoft.com/office/powerpoint/2010/main" xmlns="" val="2917701122"/>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Lets assume that we have two process for execution namely Process1 with normal priority and Process 2 with highest priority.</a:t>
            </a:r>
          </a:p>
          <a:p>
            <a:pPr algn="just"/>
            <a:r>
              <a:rPr lang="en-US" dirty="0" smtClean="0"/>
              <a:t>Process1 requires 7.5 units of execution time and after this it will sleep for 17.5 units of execution time and repeated forever.</a:t>
            </a:r>
          </a:p>
          <a:p>
            <a:pPr algn="just"/>
            <a:r>
              <a:rPr lang="en-US" dirty="0" smtClean="0"/>
              <a:t>Process2 requires 10 units of execution time and after this it will sleep for 5 units of execution time and repeated forever.</a:t>
            </a:r>
          </a:p>
          <a:p>
            <a:pPr algn="just"/>
            <a:endParaRPr lang="en-US" dirty="0" smtClean="0"/>
          </a:p>
          <a:p>
            <a:pPr algn="just"/>
            <a:endParaRPr lang="en-IN" dirty="0"/>
          </a:p>
        </p:txBody>
      </p:sp>
      <p:sp>
        <p:nvSpPr>
          <p:cNvPr id="3" name="Title 2"/>
          <p:cNvSpPr>
            <a:spLocks noGrp="1"/>
          </p:cNvSpPr>
          <p:nvPr>
            <p:ph type="title"/>
          </p:nvPr>
        </p:nvSpPr>
        <p:spPr/>
        <p:txBody>
          <a:bodyPr>
            <a:normAutofit fontScale="90000"/>
          </a:bodyPr>
          <a:lstStyle/>
          <a:p>
            <a:pPr algn="ctr"/>
            <a:r>
              <a:rPr lang="en-US" dirty="0" smtClean="0"/>
              <a:t>Threads, Processes, Scheduling altogether</a:t>
            </a:r>
            <a:endParaRPr lang="en-IN" dirty="0"/>
          </a:p>
        </p:txBody>
      </p:sp>
    </p:spTree>
    <p:extLst>
      <p:ext uri="{BB962C8B-B14F-4D97-AF65-F5344CB8AC3E}">
        <p14:creationId xmlns:p14="http://schemas.microsoft.com/office/powerpoint/2010/main" xmlns="" val="188418838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N"/>
          </a:p>
        </p:txBody>
      </p:sp>
      <p:sp>
        <p:nvSpPr>
          <p:cNvPr id="3" name="Title 2"/>
          <p:cNvSpPr>
            <a:spLocks noGrp="1"/>
          </p:cNvSpPr>
          <p:nvPr>
            <p:ph type="title"/>
          </p:nvPr>
        </p:nvSpPr>
        <p:spPr/>
        <p:txBody>
          <a:bodyPr/>
          <a:lstStyle/>
          <a:p>
            <a:endParaRPr lang="en-IN"/>
          </a:p>
        </p:txBody>
      </p:sp>
      <p:pic>
        <p:nvPicPr>
          <p:cNvPr id="2050" name="Picture 2" descr="C:\Users\Malli\Desktop\ERTOS\ALVWeVRJA6L8UKPNBHdWa7YD.jp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116631"/>
            <a:ext cx="8964488" cy="674136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480126837"/>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C:\Users\Malli\Desktop\ERTOS\FWJLUM4HWLE1DPKRfdeC9HbP.jp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9306" y="0"/>
            <a:ext cx="9193306" cy="6837806"/>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365696136"/>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Working in Real-Time Kernel with preemptive priority based scheduling policy:</a:t>
            </a:r>
          </a:p>
          <a:p>
            <a:pPr algn="just"/>
            <a:r>
              <a:rPr lang="en-US" dirty="0" smtClean="0"/>
              <a:t>Process1 and Process2 are ready for execution and enters the ready queue and the scheduler picks the Process2 for execution because it is having above normal priority.</a:t>
            </a:r>
          </a:p>
          <a:p>
            <a:pPr algn="just"/>
            <a:r>
              <a:rPr lang="en-US" dirty="0" smtClean="0"/>
              <a:t>Process2 starts executing and runs until it executes the sleep instruction (i.e. after 10 units of execution time).</a:t>
            </a:r>
          </a:p>
          <a:p>
            <a:pPr algn="just"/>
            <a:endParaRPr lang="en-US" dirty="0" smtClean="0"/>
          </a:p>
          <a:p>
            <a:pPr marL="109728" indent="0" algn="just">
              <a:buNone/>
            </a:pPr>
            <a:endParaRPr lang="en-IN" dirty="0"/>
          </a:p>
        </p:txBody>
      </p:sp>
      <p:sp>
        <p:nvSpPr>
          <p:cNvPr id="3" name="Title 2"/>
          <p:cNvSpPr>
            <a:spLocks noGrp="1"/>
          </p:cNvSpPr>
          <p:nvPr>
            <p:ph type="title"/>
          </p:nvPr>
        </p:nvSpPr>
        <p:spPr/>
        <p:txBody>
          <a:bodyPr>
            <a:normAutofit fontScale="90000"/>
          </a:bodyPr>
          <a:lstStyle/>
          <a:p>
            <a:pPr algn="ctr"/>
            <a:r>
              <a:rPr lang="en-US" dirty="0"/>
              <a:t>Threads, Processes, Scheduling altogether</a:t>
            </a:r>
            <a:endParaRPr lang="en-IN" dirty="0"/>
          </a:p>
        </p:txBody>
      </p:sp>
    </p:spTree>
    <p:extLst>
      <p:ext uri="{BB962C8B-B14F-4D97-AF65-F5344CB8AC3E}">
        <p14:creationId xmlns:p14="http://schemas.microsoft.com/office/powerpoint/2010/main" xmlns="" val="41626996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The file system management service of kernel is responsible for</a:t>
            </a:r>
          </a:p>
          <a:p>
            <a:pPr lvl="2"/>
            <a:r>
              <a:rPr lang="en-US" dirty="0" smtClean="0"/>
              <a:t>The creation, deletion and alteration of files.</a:t>
            </a:r>
          </a:p>
          <a:p>
            <a:pPr lvl="2"/>
            <a:r>
              <a:rPr lang="en-US" dirty="0" smtClean="0"/>
              <a:t>Creation, deletion and alteration of directories.</a:t>
            </a:r>
          </a:p>
          <a:p>
            <a:pPr lvl="2"/>
            <a:r>
              <a:rPr lang="en-US" dirty="0" smtClean="0"/>
              <a:t>Saving of files in the secondary storage memory(Hard disk drive)</a:t>
            </a:r>
          </a:p>
          <a:p>
            <a:pPr lvl="2"/>
            <a:r>
              <a:rPr lang="en-US" dirty="0" smtClean="0"/>
              <a:t>Providing automatic allocation of file space based on the amount of free space available </a:t>
            </a:r>
          </a:p>
          <a:p>
            <a:pPr lvl="2"/>
            <a:r>
              <a:rPr lang="en-US" dirty="0" smtClean="0"/>
              <a:t>Providing a flexible naming convention for </a:t>
            </a:r>
            <a:r>
              <a:rPr lang="en-US" smtClean="0"/>
              <a:t>the files </a:t>
            </a:r>
            <a:endParaRPr lang="en-IN"/>
          </a:p>
        </p:txBody>
      </p:sp>
      <p:sp>
        <p:nvSpPr>
          <p:cNvPr id="2" name="Title 1"/>
          <p:cNvSpPr>
            <a:spLocks noGrp="1"/>
          </p:cNvSpPr>
          <p:nvPr>
            <p:ph type="title"/>
          </p:nvPr>
        </p:nvSpPr>
        <p:spPr/>
        <p:txBody>
          <a:bodyPr/>
          <a:lstStyle/>
          <a:p>
            <a:r>
              <a:rPr lang="en-US" dirty="0" smtClean="0"/>
              <a:t>File system management</a:t>
            </a:r>
            <a:endParaRPr lang="en-IN" dirty="0"/>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When the Process2 executes the sleep instruction it goes into the wait state.</a:t>
            </a:r>
          </a:p>
          <a:p>
            <a:pPr algn="just"/>
            <a:r>
              <a:rPr lang="en-US" dirty="0" smtClean="0"/>
              <a:t>Process1 is waiting for its turn and the scheduler picks it for execution, resulting in a context switching.</a:t>
            </a:r>
          </a:p>
          <a:p>
            <a:pPr algn="just"/>
            <a:r>
              <a:rPr lang="en-US" dirty="0" smtClean="0"/>
              <a:t>Process Control Block(PCB) of Process2 is updated with the values of PC, SP, etc. at the time of context switching.</a:t>
            </a:r>
          </a:p>
          <a:p>
            <a:pPr algn="just"/>
            <a:r>
              <a:rPr lang="en-US" dirty="0" smtClean="0"/>
              <a:t>As the Process1 executing time is of 7.5 units and the Process2 sleep time is 5 units of execution.</a:t>
            </a:r>
          </a:p>
        </p:txBody>
      </p:sp>
      <p:sp>
        <p:nvSpPr>
          <p:cNvPr id="3" name="Title 2"/>
          <p:cNvSpPr>
            <a:spLocks noGrp="1"/>
          </p:cNvSpPr>
          <p:nvPr>
            <p:ph type="title"/>
          </p:nvPr>
        </p:nvSpPr>
        <p:spPr/>
        <p:txBody>
          <a:bodyPr>
            <a:normAutofit fontScale="90000"/>
          </a:bodyPr>
          <a:lstStyle/>
          <a:p>
            <a:pPr algn="ctr"/>
            <a:r>
              <a:rPr lang="en-US" dirty="0"/>
              <a:t>Threads, Processes, Scheduling altogether</a:t>
            </a:r>
            <a:endParaRPr lang="en-IN" dirty="0"/>
          </a:p>
        </p:txBody>
      </p:sp>
    </p:spTree>
    <p:extLst>
      <p:ext uri="{BB962C8B-B14F-4D97-AF65-F5344CB8AC3E}">
        <p14:creationId xmlns:p14="http://schemas.microsoft.com/office/powerpoint/2010/main" xmlns="" val="749451255"/>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After 5 units of execution time, Process2 enters the ready state and to the ready queue.</a:t>
            </a:r>
          </a:p>
          <a:p>
            <a:pPr algn="just"/>
            <a:r>
              <a:rPr lang="en-US" dirty="0" smtClean="0"/>
              <a:t>Since Process2 is with highest priority, scheduler picks it for execution and the currently running process1 is preempted.</a:t>
            </a:r>
          </a:p>
          <a:p>
            <a:pPr algn="just"/>
            <a:r>
              <a:rPr lang="en-US" dirty="0" smtClean="0"/>
              <a:t>Process1 moves into the ready queue resulting in a context switching. PCB of Process1 will be updated by the PC, SP values.</a:t>
            </a:r>
            <a:endParaRPr lang="en-IN" dirty="0"/>
          </a:p>
        </p:txBody>
      </p:sp>
      <p:sp>
        <p:nvSpPr>
          <p:cNvPr id="3" name="Title 2"/>
          <p:cNvSpPr>
            <a:spLocks noGrp="1"/>
          </p:cNvSpPr>
          <p:nvPr>
            <p:ph type="title"/>
          </p:nvPr>
        </p:nvSpPr>
        <p:spPr/>
        <p:txBody>
          <a:bodyPr>
            <a:normAutofit fontScale="90000"/>
          </a:bodyPr>
          <a:lstStyle/>
          <a:p>
            <a:pPr algn="ctr"/>
            <a:r>
              <a:rPr lang="en-US" dirty="0"/>
              <a:t>Threads, Processes, Scheduling altogether</a:t>
            </a:r>
            <a:endParaRPr lang="en-IN" dirty="0"/>
          </a:p>
        </p:txBody>
      </p:sp>
    </p:spTree>
    <p:extLst>
      <p:ext uri="{BB962C8B-B14F-4D97-AF65-F5344CB8AC3E}">
        <p14:creationId xmlns:p14="http://schemas.microsoft.com/office/powerpoint/2010/main" xmlns="" val="868627505"/>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481328"/>
            <a:ext cx="8291264" cy="4827992"/>
          </a:xfrm>
        </p:spPr>
        <p:txBody>
          <a:bodyPr>
            <a:normAutofit lnSpcReduction="10000"/>
          </a:bodyPr>
          <a:lstStyle/>
          <a:p>
            <a:pPr algn="just"/>
            <a:r>
              <a:rPr lang="en-US" dirty="0" smtClean="0"/>
              <a:t>PC, SP etc. for Process2 is loaded with the values previously stored in PCB of Process2 and continues the execution from where it has stopped.</a:t>
            </a:r>
          </a:p>
          <a:p>
            <a:pPr algn="just"/>
            <a:r>
              <a:rPr lang="en-US" dirty="0" smtClean="0"/>
              <a:t>Process2 executes the sleep instruction after 10 units of execution time and enters the wait state.</a:t>
            </a:r>
          </a:p>
          <a:p>
            <a:pPr algn="just"/>
            <a:r>
              <a:rPr lang="en-US" dirty="0" smtClean="0"/>
              <a:t>At this point the process1 is waiting in the ready queue and it requires 2.5 units of execution time for completing the task associated with it. Scheduler schedules Process1  for execution.</a:t>
            </a:r>
            <a:endParaRPr lang="en-IN" dirty="0"/>
          </a:p>
        </p:txBody>
      </p:sp>
      <p:sp>
        <p:nvSpPr>
          <p:cNvPr id="3" name="Title 2"/>
          <p:cNvSpPr>
            <a:spLocks noGrp="1"/>
          </p:cNvSpPr>
          <p:nvPr>
            <p:ph type="title"/>
          </p:nvPr>
        </p:nvSpPr>
        <p:spPr/>
        <p:txBody>
          <a:bodyPr>
            <a:normAutofit fontScale="90000"/>
          </a:bodyPr>
          <a:lstStyle/>
          <a:p>
            <a:pPr algn="ctr"/>
            <a:r>
              <a:rPr lang="en-US" dirty="0"/>
              <a:t>Threads, Processes, Scheduling altogether</a:t>
            </a:r>
            <a:endParaRPr lang="en-IN" dirty="0"/>
          </a:p>
        </p:txBody>
      </p:sp>
    </p:spTree>
    <p:extLst>
      <p:ext uri="{BB962C8B-B14F-4D97-AF65-F5344CB8AC3E}">
        <p14:creationId xmlns:p14="http://schemas.microsoft.com/office/powerpoint/2010/main" xmlns="" val="3085956513"/>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PC, SP etc. for process1 is loaded with the previously stored values in PCB of Process1 and continues from where the execution stopped.</a:t>
            </a:r>
          </a:p>
          <a:p>
            <a:pPr algn="just"/>
            <a:r>
              <a:rPr lang="en-US" dirty="0" smtClean="0"/>
              <a:t>After 2.5 units of execution time, process1 executes the sleep instruction and enters wait state. </a:t>
            </a:r>
          </a:p>
          <a:p>
            <a:pPr algn="just"/>
            <a:r>
              <a:rPr lang="en-US" dirty="0" smtClean="0"/>
              <a:t>Process2 is already in the wait state and scheduler finds no other process for scheduling.</a:t>
            </a:r>
          </a:p>
        </p:txBody>
      </p:sp>
      <p:sp>
        <p:nvSpPr>
          <p:cNvPr id="3" name="Title 2"/>
          <p:cNvSpPr>
            <a:spLocks noGrp="1"/>
          </p:cNvSpPr>
          <p:nvPr>
            <p:ph type="title"/>
          </p:nvPr>
        </p:nvSpPr>
        <p:spPr/>
        <p:txBody>
          <a:bodyPr>
            <a:normAutofit fontScale="90000"/>
          </a:bodyPr>
          <a:lstStyle/>
          <a:p>
            <a:pPr algn="ctr"/>
            <a:r>
              <a:rPr lang="en-US" dirty="0"/>
              <a:t>Threads, Processes, Scheduling altogether</a:t>
            </a:r>
            <a:endParaRPr lang="en-IN" dirty="0"/>
          </a:p>
        </p:txBody>
      </p:sp>
    </p:spTree>
    <p:extLst>
      <p:ext uri="{BB962C8B-B14F-4D97-AF65-F5344CB8AC3E}">
        <p14:creationId xmlns:p14="http://schemas.microsoft.com/office/powerpoint/2010/main" xmlns="" val="3658593203"/>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In order to keep the CPU always busy, the scheduler runs a dummy process/task called ‘IDLE PROCESS (TASK)’.</a:t>
            </a:r>
          </a:p>
          <a:p>
            <a:pPr marL="109728" indent="0" algn="just">
              <a:buNone/>
            </a:pPr>
            <a:r>
              <a:rPr lang="en-US" dirty="0" smtClean="0"/>
              <a:t>Void </a:t>
            </a:r>
            <a:r>
              <a:rPr lang="en-US" dirty="0" err="1" smtClean="0"/>
              <a:t>Idle_Process</a:t>
            </a:r>
            <a:r>
              <a:rPr lang="en-US" dirty="0" smtClean="0"/>
              <a:t> (void)</a:t>
            </a:r>
          </a:p>
          <a:p>
            <a:pPr marL="109728" indent="0" algn="just">
              <a:buNone/>
            </a:pPr>
            <a:r>
              <a:rPr lang="en-US" dirty="0" smtClean="0"/>
              <a:t>{</a:t>
            </a:r>
          </a:p>
          <a:p>
            <a:pPr marL="109728" indent="0" algn="just">
              <a:buNone/>
            </a:pPr>
            <a:r>
              <a:rPr lang="en-US" dirty="0" smtClean="0"/>
              <a:t>//simply wait..</a:t>
            </a:r>
          </a:p>
          <a:p>
            <a:pPr marL="109728" indent="0" algn="just">
              <a:buNone/>
            </a:pPr>
            <a:r>
              <a:rPr lang="en-US" dirty="0" smtClean="0"/>
              <a:t>//do nothing..</a:t>
            </a:r>
          </a:p>
          <a:p>
            <a:pPr marL="109728" indent="0" algn="just">
              <a:buNone/>
            </a:pPr>
            <a:r>
              <a:rPr lang="en-US" dirty="0" smtClean="0"/>
              <a:t>While(1);</a:t>
            </a:r>
          </a:p>
          <a:p>
            <a:pPr marL="109728" indent="0" algn="just">
              <a:buNone/>
            </a:pPr>
            <a:r>
              <a:rPr lang="en-US" dirty="0"/>
              <a:t>}</a:t>
            </a:r>
            <a:endParaRPr lang="en-IN" dirty="0"/>
          </a:p>
        </p:txBody>
      </p:sp>
      <p:sp>
        <p:nvSpPr>
          <p:cNvPr id="3" name="Title 2"/>
          <p:cNvSpPr>
            <a:spLocks noGrp="1"/>
          </p:cNvSpPr>
          <p:nvPr>
            <p:ph type="title"/>
          </p:nvPr>
        </p:nvSpPr>
        <p:spPr/>
        <p:txBody>
          <a:bodyPr>
            <a:normAutofit fontScale="90000"/>
          </a:bodyPr>
          <a:lstStyle/>
          <a:p>
            <a:pPr algn="ctr"/>
            <a:r>
              <a:rPr lang="en-US" dirty="0"/>
              <a:t>Threads, Processes, Scheduling altogether</a:t>
            </a:r>
            <a:endParaRPr lang="en-IN" dirty="0"/>
          </a:p>
        </p:txBody>
      </p:sp>
    </p:spTree>
    <p:extLst>
      <p:ext uri="{BB962C8B-B14F-4D97-AF65-F5344CB8AC3E}">
        <p14:creationId xmlns:p14="http://schemas.microsoft.com/office/powerpoint/2010/main" xmlns="" val="2947354039"/>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N"/>
          </a:p>
        </p:txBody>
      </p:sp>
      <p:sp>
        <p:nvSpPr>
          <p:cNvPr id="3" name="Title 2"/>
          <p:cNvSpPr>
            <a:spLocks noGrp="1"/>
          </p:cNvSpPr>
          <p:nvPr>
            <p:ph type="title"/>
          </p:nvPr>
        </p:nvSpPr>
        <p:spPr/>
        <p:txBody>
          <a:bodyPr/>
          <a:lstStyle/>
          <a:p>
            <a:endParaRPr lang="en-IN"/>
          </a:p>
        </p:txBody>
      </p:sp>
      <p:pic>
        <p:nvPicPr>
          <p:cNvPr id="3074" name="Picture 2" descr="C:\Users\Malli\Desktop\ERTOS\PEAEWFfaMTKHAYRDBRtMFCrL.jp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0"/>
            <a:ext cx="9063916" cy="690553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259871293"/>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dirty="0" smtClean="0"/>
              <a:t>In a multitasking system, multiple tasks/processes run concurrently and each process may or may not interact between.</a:t>
            </a:r>
          </a:p>
          <a:p>
            <a:pPr algn="just"/>
            <a:r>
              <a:rPr lang="en-US" dirty="0" smtClean="0"/>
              <a:t>Based on the degree of interaction, the process running on OS are classified as</a:t>
            </a:r>
          </a:p>
          <a:p>
            <a:pPr marL="109728" indent="0" algn="just">
              <a:buNone/>
            </a:pPr>
            <a:r>
              <a:rPr lang="en-US" b="1" dirty="0" smtClean="0"/>
              <a:t>1.Co-operating Processes:</a:t>
            </a:r>
          </a:p>
          <a:p>
            <a:pPr algn="just"/>
            <a:r>
              <a:rPr lang="en-US" dirty="0" smtClean="0"/>
              <a:t>One process requires the inputs from other processes to complete its execution.</a:t>
            </a:r>
            <a:endParaRPr lang="en-US" b="1" dirty="0" smtClean="0"/>
          </a:p>
          <a:p>
            <a:pPr marL="109728" indent="0" algn="just">
              <a:buNone/>
            </a:pPr>
            <a:r>
              <a:rPr lang="en-US" b="1" dirty="0" smtClean="0"/>
              <a:t>2. Competing Processes:</a:t>
            </a:r>
          </a:p>
          <a:p>
            <a:pPr algn="just"/>
            <a:r>
              <a:rPr lang="en-US" dirty="0" smtClean="0"/>
              <a:t>Do not share anything among themselves but they share system resources.</a:t>
            </a:r>
          </a:p>
          <a:p>
            <a:pPr marL="109728" indent="0" algn="just">
              <a:buNone/>
            </a:pPr>
            <a:endParaRPr lang="en-IN" b="1" dirty="0"/>
          </a:p>
        </p:txBody>
      </p:sp>
      <p:sp>
        <p:nvSpPr>
          <p:cNvPr id="3" name="Title 2"/>
          <p:cNvSpPr>
            <a:spLocks noGrp="1"/>
          </p:cNvSpPr>
          <p:nvPr>
            <p:ph type="title"/>
          </p:nvPr>
        </p:nvSpPr>
        <p:spPr/>
        <p:txBody>
          <a:bodyPr/>
          <a:lstStyle/>
          <a:p>
            <a:r>
              <a:rPr lang="en-US" dirty="0" smtClean="0"/>
              <a:t>Task Communication</a:t>
            </a:r>
            <a:endParaRPr lang="en-IN" dirty="0"/>
          </a:p>
        </p:txBody>
      </p:sp>
    </p:spTree>
    <p:extLst>
      <p:ext uri="{BB962C8B-B14F-4D97-AF65-F5344CB8AC3E}">
        <p14:creationId xmlns:p14="http://schemas.microsoft.com/office/powerpoint/2010/main" xmlns="" val="3074788698"/>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Co-operating processes Methods</a:t>
            </a:r>
          </a:p>
          <a:p>
            <a:pPr algn="just"/>
            <a:r>
              <a:rPr lang="en-US" dirty="0" smtClean="0"/>
              <a:t>Co-operating processes communicates and shares information through</a:t>
            </a:r>
          </a:p>
          <a:p>
            <a:pPr marL="109728" indent="0" algn="just">
              <a:buNone/>
            </a:pPr>
            <a:r>
              <a:rPr lang="en-US" b="1" dirty="0" smtClean="0"/>
              <a:t>Co-operation through sharing:</a:t>
            </a:r>
          </a:p>
          <a:p>
            <a:pPr algn="just"/>
            <a:r>
              <a:rPr lang="en-US" dirty="0" smtClean="0"/>
              <a:t>The co-operating process exchange data through some shared resources.</a:t>
            </a:r>
          </a:p>
          <a:p>
            <a:pPr marL="109728" indent="0" algn="just">
              <a:buNone/>
            </a:pPr>
            <a:r>
              <a:rPr lang="en-US" b="1" dirty="0" smtClean="0"/>
              <a:t>Co-operation through Communication:</a:t>
            </a:r>
          </a:p>
          <a:p>
            <a:pPr algn="just"/>
            <a:r>
              <a:rPr lang="en-US" dirty="0" smtClean="0"/>
              <a:t>No data is shared between the processes. But they communicate for synchronization.</a:t>
            </a:r>
            <a:endParaRPr lang="en-IN" dirty="0"/>
          </a:p>
        </p:txBody>
      </p:sp>
      <p:sp>
        <p:nvSpPr>
          <p:cNvPr id="3" name="Title 2"/>
          <p:cNvSpPr>
            <a:spLocks noGrp="1"/>
          </p:cNvSpPr>
          <p:nvPr>
            <p:ph type="title"/>
          </p:nvPr>
        </p:nvSpPr>
        <p:spPr/>
        <p:txBody>
          <a:bodyPr/>
          <a:lstStyle/>
          <a:p>
            <a:r>
              <a:rPr lang="en-US" dirty="0" smtClean="0"/>
              <a:t>Task Communication</a:t>
            </a:r>
            <a:endParaRPr lang="en-IN" dirty="0"/>
          </a:p>
        </p:txBody>
      </p:sp>
    </p:spTree>
    <p:extLst>
      <p:ext uri="{BB962C8B-B14F-4D97-AF65-F5344CB8AC3E}">
        <p14:creationId xmlns:p14="http://schemas.microsoft.com/office/powerpoint/2010/main" xmlns="" val="2107915728"/>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Processes share some area of memory to communicate among them. Information to be communicated by the process is written to the shared memory area.</a:t>
            </a:r>
          </a:p>
          <a:p>
            <a:pPr algn="just"/>
            <a:r>
              <a:rPr lang="en-US" dirty="0" smtClean="0"/>
              <a:t>Other processes which require this information can read the same from the shared memory area.</a:t>
            </a:r>
          </a:p>
          <a:p>
            <a:pPr algn="just"/>
            <a:r>
              <a:rPr lang="en-US" dirty="0" smtClean="0"/>
              <a:t>Example: Notice board</a:t>
            </a:r>
          </a:p>
          <a:p>
            <a:pPr algn="just"/>
            <a:endParaRPr lang="en-IN" dirty="0"/>
          </a:p>
        </p:txBody>
      </p:sp>
      <p:sp>
        <p:nvSpPr>
          <p:cNvPr id="3" name="Title 2"/>
          <p:cNvSpPr>
            <a:spLocks noGrp="1"/>
          </p:cNvSpPr>
          <p:nvPr>
            <p:ph type="title"/>
          </p:nvPr>
        </p:nvSpPr>
        <p:spPr/>
        <p:txBody>
          <a:bodyPr/>
          <a:lstStyle/>
          <a:p>
            <a:r>
              <a:rPr lang="en-US" dirty="0" smtClean="0"/>
              <a:t>Shared Memory</a:t>
            </a:r>
            <a:endParaRPr lang="en-IN" dirty="0"/>
          </a:p>
        </p:txBody>
      </p:sp>
      <p:grpSp>
        <p:nvGrpSpPr>
          <p:cNvPr id="9" name="Group 8"/>
          <p:cNvGrpSpPr/>
          <p:nvPr/>
        </p:nvGrpSpPr>
        <p:grpSpPr>
          <a:xfrm>
            <a:off x="1547664" y="5229200"/>
            <a:ext cx="5596408" cy="864096"/>
            <a:chOff x="2217859" y="3789040"/>
            <a:chExt cx="5596408" cy="864096"/>
          </a:xfrm>
        </p:grpSpPr>
        <p:sp>
          <p:nvSpPr>
            <p:cNvPr id="4" name="Rectangle 3"/>
            <p:cNvSpPr/>
            <p:nvPr/>
          </p:nvSpPr>
          <p:spPr>
            <a:xfrm>
              <a:off x="2217859" y="3789040"/>
              <a:ext cx="1872208" cy="864096"/>
            </a:xfrm>
            <a:prstGeom prst="rect">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solidFill>
                    <a:sysClr val="windowText" lastClr="000000"/>
                  </a:solidFill>
                </a:rPr>
                <a:t>Process 1</a:t>
              </a:r>
              <a:endParaRPr lang="en-IN" dirty="0">
                <a:solidFill>
                  <a:sysClr val="windowText" lastClr="000000"/>
                </a:solidFill>
              </a:endParaRPr>
            </a:p>
          </p:txBody>
        </p:sp>
        <p:sp>
          <p:nvSpPr>
            <p:cNvPr id="7" name="Rectangle 6"/>
            <p:cNvSpPr/>
            <p:nvPr/>
          </p:nvSpPr>
          <p:spPr>
            <a:xfrm>
              <a:off x="4086975" y="3789040"/>
              <a:ext cx="1872208" cy="864096"/>
            </a:xfrm>
            <a:prstGeom prst="rect">
              <a:avLst/>
            </a:prstGeom>
            <a:solidFill>
              <a:schemeClr val="bg1">
                <a:lumMod val="65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solidFill>
                    <a:sysClr val="windowText" lastClr="000000"/>
                  </a:solidFill>
                </a:rPr>
                <a:t>Shared memory area</a:t>
              </a:r>
              <a:endParaRPr lang="en-IN" dirty="0">
                <a:solidFill>
                  <a:sysClr val="windowText" lastClr="000000"/>
                </a:solidFill>
              </a:endParaRPr>
            </a:p>
          </p:txBody>
        </p:sp>
        <p:sp>
          <p:nvSpPr>
            <p:cNvPr id="8" name="Rectangle 7"/>
            <p:cNvSpPr/>
            <p:nvPr/>
          </p:nvSpPr>
          <p:spPr>
            <a:xfrm>
              <a:off x="5942059" y="3789040"/>
              <a:ext cx="1872208" cy="864096"/>
            </a:xfrm>
            <a:prstGeom prst="rect">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solidFill>
                    <a:sysClr val="windowText" lastClr="000000"/>
                  </a:solidFill>
                </a:rPr>
                <a:t>Process 2</a:t>
              </a:r>
              <a:endParaRPr lang="en-IN" dirty="0">
                <a:solidFill>
                  <a:sysClr val="windowText" lastClr="000000"/>
                </a:solidFill>
              </a:endParaRPr>
            </a:p>
          </p:txBody>
        </p:sp>
      </p:grpSp>
    </p:spTree>
    <p:extLst>
      <p:ext uri="{BB962C8B-B14F-4D97-AF65-F5344CB8AC3E}">
        <p14:creationId xmlns:p14="http://schemas.microsoft.com/office/powerpoint/2010/main" xmlns="" val="1330865174"/>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pPr algn="just"/>
            <a:r>
              <a:rPr lang="en-US" dirty="0" smtClean="0"/>
              <a:t>The implementation of shared memory concept is kernel dependent.</a:t>
            </a:r>
            <a:r>
              <a:rPr lang="en-IN" dirty="0" smtClean="0"/>
              <a:t> Different mechanisms are adopted by different kernels for implementing this. A few among them are:</a:t>
            </a:r>
          </a:p>
          <a:p>
            <a:pPr marL="109728" indent="0" algn="just">
              <a:buNone/>
            </a:pPr>
            <a:r>
              <a:rPr lang="en-US" b="1" dirty="0" smtClean="0"/>
              <a:t>PIPES:</a:t>
            </a:r>
            <a:endParaRPr lang="en-US" dirty="0" smtClean="0"/>
          </a:p>
          <a:p>
            <a:pPr algn="just"/>
            <a:r>
              <a:rPr lang="en-US" dirty="0" smtClean="0"/>
              <a:t>‘Pipes’ is a section of the shared memory used by processes for communicating.</a:t>
            </a:r>
          </a:p>
          <a:p>
            <a:pPr algn="just"/>
            <a:r>
              <a:rPr lang="en-US" dirty="0" smtClean="0"/>
              <a:t>Pipes follow the client- server architecture.</a:t>
            </a:r>
          </a:p>
          <a:p>
            <a:pPr algn="just"/>
            <a:r>
              <a:rPr lang="en-US" dirty="0" smtClean="0"/>
              <a:t>A process which creates a pipe is known as pipe server and a process which connects to a pipe is known as pipe client.</a:t>
            </a:r>
          </a:p>
          <a:p>
            <a:pPr marL="109728" indent="0" algn="just">
              <a:buNone/>
            </a:pPr>
            <a:endParaRPr lang="en-US" dirty="0" smtClean="0"/>
          </a:p>
        </p:txBody>
      </p:sp>
      <p:sp>
        <p:nvSpPr>
          <p:cNvPr id="3" name="Title 2"/>
          <p:cNvSpPr>
            <a:spLocks noGrp="1"/>
          </p:cNvSpPr>
          <p:nvPr>
            <p:ph type="title"/>
          </p:nvPr>
        </p:nvSpPr>
        <p:spPr/>
        <p:txBody>
          <a:bodyPr/>
          <a:lstStyle/>
          <a:p>
            <a:r>
              <a:rPr lang="en-US" dirty="0" smtClean="0"/>
              <a:t>Shared Memory</a:t>
            </a:r>
            <a:endParaRPr lang="en-IN" dirty="0"/>
          </a:p>
        </p:txBody>
      </p:sp>
    </p:spTree>
    <p:extLst>
      <p:ext uri="{BB962C8B-B14F-4D97-AF65-F5344CB8AC3E}">
        <p14:creationId xmlns:p14="http://schemas.microsoft.com/office/powerpoint/2010/main" xmlns="" val="735235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algn="just"/>
            <a:r>
              <a:rPr lang="en-US" dirty="0" smtClean="0"/>
              <a:t>Routing the I/O requests coming from different user applications to the appropriate I/O devices of the system.</a:t>
            </a:r>
          </a:p>
          <a:p>
            <a:pPr algn="just"/>
            <a:r>
              <a:rPr lang="en-US" dirty="0" smtClean="0"/>
              <a:t>In a well-structured OS, the direct accessing of I/O devices are not allowed and the access to them are provided through a set of Application Programming Interfaces (API’s) exposed by the kernel.</a:t>
            </a:r>
          </a:p>
          <a:p>
            <a:pPr algn="just"/>
            <a:r>
              <a:rPr lang="en-US" dirty="0" smtClean="0"/>
              <a:t>Kernel maintains the list of I/O devices of the system.</a:t>
            </a:r>
          </a:p>
          <a:p>
            <a:pPr algn="just"/>
            <a:endParaRPr lang="en-IN" dirty="0"/>
          </a:p>
        </p:txBody>
      </p:sp>
      <p:sp>
        <p:nvSpPr>
          <p:cNvPr id="2" name="Title 1"/>
          <p:cNvSpPr>
            <a:spLocks noGrp="1"/>
          </p:cNvSpPr>
          <p:nvPr>
            <p:ph type="title"/>
          </p:nvPr>
        </p:nvSpPr>
        <p:spPr/>
        <p:txBody>
          <a:bodyPr/>
          <a:lstStyle/>
          <a:p>
            <a:r>
              <a:rPr lang="en-US" dirty="0" smtClean="0"/>
              <a:t>I/O System Management</a:t>
            </a:r>
            <a:endParaRPr lang="en-IN" dirty="0"/>
          </a:p>
        </p:txBody>
      </p:sp>
    </p:spTree>
    <p:extLst>
      <p:ext uri="{BB962C8B-B14F-4D97-AF65-F5344CB8AC3E}">
        <p14:creationId xmlns:p14="http://schemas.microsoft.com/office/powerpoint/2010/main" xmlns="" val="4079157110"/>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A pipe can be considered as a conduit for information flow and has two conceptual ends.</a:t>
            </a:r>
          </a:p>
          <a:p>
            <a:pPr algn="just"/>
            <a:r>
              <a:rPr lang="en-US" dirty="0" smtClean="0"/>
              <a:t>Can be unidirectional or bidirectional flow.</a:t>
            </a:r>
          </a:p>
          <a:p>
            <a:pPr algn="just"/>
            <a:r>
              <a:rPr lang="en-US" dirty="0" smtClean="0"/>
              <a:t>OS dependent. Microsoft Windows Desktop Operating Systems support two types of ‘Pipes’ for Inter Process Communication. They are Anonymous Pipes and Named Pipes.</a:t>
            </a:r>
            <a:endParaRPr lang="en-IN" dirty="0"/>
          </a:p>
        </p:txBody>
      </p:sp>
      <p:sp>
        <p:nvSpPr>
          <p:cNvPr id="3" name="Title 2"/>
          <p:cNvSpPr>
            <a:spLocks noGrp="1"/>
          </p:cNvSpPr>
          <p:nvPr>
            <p:ph type="title"/>
          </p:nvPr>
        </p:nvSpPr>
        <p:spPr/>
        <p:txBody>
          <a:bodyPr/>
          <a:lstStyle/>
          <a:p>
            <a:r>
              <a:rPr lang="en-US" dirty="0" smtClean="0"/>
              <a:t>Shared Memory</a:t>
            </a:r>
            <a:endParaRPr lang="en-IN" dirty="0"/>
          </a:p>
        </p:txBody>
      </p:sp>
      <p:grpSp>
        <p:nvGrpSpPr>
          <p:cNvPr id="11" name="Group 10"/>
          <p:cNvGrpSpPr/>
          <p:nvPr/>
        </p:nvGrpSpPr>
        <p:grpSpPr>
          <a:xfrm>
            <a:off x="2483768" y="5250070"/>
            <a:ext cx="5409697" cy="1230529"/>
            <a:chOff x="1835696" y="2342487"/>
            <a:chExt cx="5409697" cy="1230529"/>
          </a:xfrm>
        </p:grpSpPr>
        <p:sp>
          <p:nvSpPr>
            <p:cNvPr id="12" name="Rectangle 11"/>
            <p:cNvSpPr/>
            <p:nvPr/>
          </p:nvSpPr>
          <p:spPr>
            <a:xfrm>
              <a:off x="3491880" y="2492896"/>
              <a:ext cx="2304256" cy="108012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t>Pipe (Named/un-named)</a:t>
              </a:r>
              <a:endParaRPr lang="en-IN" dirty="0"/>
            </a:p>
          </p:txBody>
        </p:sp>
        <p:cxnSp>
          <p:nvCxnSpPr>
            <p:cNvPr id="13" name="Straight Arrow Connector 12"/>
            <p:cNvCxnSpPr>
              <a:stCxn id="12" idx="3"/>
            </p:cNvCxnSpPr>
            <p:nvPr/>
          </p:nvCxnSpPr>
          <p:spPr>
            <a:xfrm>
              <a:off x="5796136" y="3032956"/>
              <a:ext cx="144016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2051720" y="3032956"/>
              <a:ext cx="1440160" cy="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835696" y="2348880"/>
              <a:ext cx="1368152" cy="646331"/>
            </a:xfrm>
            <a:prstGeom prst="rect">
              <a:avLst/>
            </a:prstGeom>
            <a:noFill/>
          </p:spPr>
          <p:txBody>
            <a:bodyPr wrap="square" rtlCol="0">
              <a:spAutoFit/>
            </a:bodyPr>
            <a:lstStyle/>
            <a:p>
              <a:pPr algn="ctr"/>
              <a:r>
                <a:rPr lang="en-US" dirty="0" smtClean="0"/>
                <a:t>Process 1 write</a:t>
              </a:r>
              <a:endParaRPr lang="en-IN" dirty="0"/>
            </a:p>
          </p:txBody>
        </p:sp>
        <p:sp>
          <p:nvSpPr>
            <p:cNvPr id="16" name="TextBox 15"/>
            <p:cNvSpPr txBox="1"/>
            <p:nvPr/>
          </p:nvSpPr>
          <p:spPr>
            <a:xfrm>
              <a:off x="5877241" y="2342487"/>
              <a:ext cx="1368152" cy="646331"/>
            </a:xfrm>
            <a:prstGeom prst="rect">
              <a:avLst/>
            </a:prstGeom>
            <a:noFill/>
          </p:spPr>
          <p:txBody>
            <a:bodyPr wrap="square" rtlCol="0">
              <a:spAutoFit/>
            </a:bodyPr>
            <a:lstStyle/>
            <a:p>
              <a:pPr algn="ctr"/>
              <a:r>
                <a:rPr lang="en-US" dirty="0" smtClean="0"/>
                <a:t>Process 2 Read</a:t>
              </a:r>
              <a:endParaRPr lang="en-IN" dirty="0"/>
            </a:p>
          </p:txBody>
        </p:sp>
      </p:grpSp>
    </p:spTree>
    <p:extLst>
      <p:ext uri="{BB962C8B-B14F-4D97-AF65-F5344CB8AC3E}">
        <p14:creationId xmlns:p14="http://schemas.microsoft.com/office/powerpoint/2010/main" xmlns="" val="3563044319"/>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Memory Mapped Objects: </a:t>
            </a:r>
          </a:p>
          <a:p>
            <a:pPr algn="just"/>
            <a:r>
              <a:rPr lang="en-US" dirty="0" smtClean="0"/>
              <a:t>Allocates a shared block of memory which can be accessed by multiple processes simultaneously.</a:t>
            </a:r>
          </a:p>
          <a:p>
            <a:pPr algn="just"/>
            <a:r>
              <a:rPr lang="en-US" dirty="0" smtClean="0"/>
              <a:t>In this approach mapping object is created and physical storage for it is reserved and committed.</a:t>
            </a:r>
          </a:p>
          <a:p>
            <a:pPr algn="just"/>
            <a:r>
              <a:rPr lang="en-US" dirty="0" smtClean="0"/>
              <a:t>A process can map entire physical area or a block of it to its virtual address space.</a:t>
            </a:r>
          </a:p>
          <a:p>
            <a:pPr algn="just"/>
            <a:endParaRPr lang="en-US" dirty="0" smtClean="0"/>
          </a:p>
        </p:txBody>
      </p:sp>
      <p:sp>
        <p:nvSpPr>
          <p:cNvPr id="3" name="Title 2"/>
          <p:cNvSpPr>
            <a:spLocks noGrp="1"/>
          </p:cNvSpPr>
          <p:nvPr>
            <p:ph type="title"/>
          </p:nvPr>
        </p:nvSpPr>
        <p:spPr/>
        <p:txBody>
          <a:bodyPr/>
          <a:lstStyle/>
          <a:p>
            <a:r>
              <a:rPr lang="en-US" dirty="0" smtClean="0"/>
              <a:t>Shared Memory</a:t>
            </a:r>
            <a:endParaRPr lang="en-IN" dirty="0"/>
          </a:p>
        </p:txBody>
      </p:sp>
    </p:spTree>
    <p:extLst>
      <p:ext uri="{BB962C8B-B14F-4D97-AF65-F5344CB8AC3E}">
        <p14:creationId xmlns:p14="http://schemas.microsoft.com/office/powerpoint/2010/main" xmlns="" val="1262484301"/>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N"/>
          </a:p>
        </p:txBody>
      </p:sp>
      <p:sp>
        <p:nvSpPr>
          <p:cNvPr id="3" name="Title 2"/>
          <p:cNvSpPr>
            <a:spLocks noGrp="1"/>
          </p:cNvSpPr>
          <p:nvPr>
            <p:ph type="title"/>
          </p:nvPr>
        </p:nvSpPr>
        <p:spPr/>
        <p:txBody>
          <a:bodyPr/>
          <a:lstStyle/>
          <a:p>
            <a:endParaRPr lang="en-IN"/>
          </a:p>
        </p:txBody>
      </p:sp>
      <p:pic>
        <p:nvPicPr>
          <p:cNvPr id="4" name="Picture 2" descr="C:\Users\Malli\Desktop\ERTOS\PSX8gT0N6XPDD6CSH8aVP1eJ.jpg"/>
          <p:cNvPicPr>
            <a:picLocks noChangeAspect="1" noChangeArrowheads="1"/>
          </p:cNvPicPr>
          <p:nvPr/>
        </p:nvPicPr>
        <p:blipFill>
          <a:blip r:embed="rId2">
            <a:extLst>
              <a:ext uri="{28A0092B-C50C-407E-A947-70E740481C1C}">
                <a14:useLocalDpi xmlns:a14="http://schemas.microsoft.com/office/drawing/2010/main" xmlns="" val="0"/>
              </a:ext>
            </a:extLst>
          </a:blip>
          <a:srcRect/>
          <a:stretch>
            <a:fillRect/>
          </a:stretch>
        </p:blipFill>
        <p:spPr bwMode="auto">
          <a:xfrm>
            <a:off x="28491" y="0"/>
            <a:ext cx="9115509" cy="6858001"/>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793783326"/>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pPr algn="just"/>
            <a:r>
              <a:rPr lang="en-US" smtClean="0"/>
              <a:t>Synchronous/Asynchronous information </a:t>
            </a:r>
            <a:r>
              <a:rPr lang="en-US" dirty="0" smtClean="0"/>
              <a:t>exchange process used for Inter Process/Thread Communication.</a:t>
            </a:r>
          </a:p>
          <a:p>
            <a:pPr algn="just"/>
            <a:r>
              <a:rPr lang="en-US" dirty="0" smtClean="0"/>
              <a:t>Major difference between shared memory and message passing is the amount of data transfer, in case of shared memory lots of data can be shared whereas only limited amount of information is passed in message passing.</a:t>
            </a:r>
          </a:p>
          <a:p>
            <a:pPr algn="just"/>
            <a:r>
              <a:rPr lang="en-US" dirty="0" smtClean="0"/>
              <a:t>Fast and free from synchronization overheads.</a:t>
            </a:r>
            <a:endParaRPr lang="en-IN" dirty="0"/>
          </a:p>
        </p:txBody>
      </p:sp>
      <p:sp>
        <p:nvSpPr>
          <p:cNvPr id="3" name="Title 2"/>
          <p:cNvSpPr>
            <a:spLocks noGrp="1"/>
          </p:cNvSpPr>
          <p:nvPr>
            <p:ph type="title"/>
          </p:nvPr>
        </p:nvSpPr>
        <p:spPr/>
        <p:txBody>
          <a:bodyPr/>
          <a:lstStyle/>
          <a:p>
            <a:r>
              <a:rPr lang="en-US" dirty="0" smtClean="0"/>
              <a:t>Message passing</a:t>
            </a:r>
            <a:endParaRPr lang="en-IN" dirty="0"/>
          </a:p>
        </p:txBody>
      </p:sp>
    </p:spTree>
    <p:extLst>
      <p:ext uri="{BB962C8B-B14F-4D97-AF65-F5344CB8AC3E}">
        <p14:creationId xmlns:p14="http://schemas.microsoft.com/office/powerpoint/2010/main" xmlns="" val="2673453656"/>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Based on the message passing operation between processes, message passing is classified into</a:t>
            </a:r>
          </a:p>
          <a:p>
            <a:pPr marL="109728" indent="0" algn="just">
              <a:buNone/>
            </a:pPr>
            <a:r>
              <a:rPr lang="en-US" dirty="0" smtClean="0"/>
              <a:t>		Message Queue</a:t>
            </a:r>
          </a:p>
          <a:p>
            <a:pPr marL="109728" indent="0" algn="just">
              <a:buNone/>
            </a:pPr>
            <a:r>
              <a:rPr lang="en-US" dirty="0" smtClean="0"/>
              <a:t>		Mailbox</a:t>
            </a:r>
          </a:p>
          <a:p>
            <a:pPr marL="109728" indent="0" algn="just">
              <a:buNone/>
            </a:pPr>
            <a:r>
              <a:rPr lang="en-US" dirty="0" smtClean="0"/>
              <a:t>		Signaling</a:t>
            </a:r>
          </a:p>
          <a:p>
            <a:pPr algn="just"/>
            <a:endParaRPr lang="en-US" dirty="0" smtClean="0"/>
          </a:p>
        </p:txBody>
      </p:sp>
      <p:sp>
        <p:nvSpPr>
          <p:cNvPr id="3" name="Title 2"/>
          <p:cNvSpPr>
            <a:spLocks noGrp="1"/>
          </p:cNvSpPr>
          <p:nvPr>
            <p:ph type="title"/>
          </p:nvPr>
        </p:nvSpPr>
        <p:spPr/>
        <p:txBody>
          <a:bodyPr/>
          <a:lstStyle/>
          <a:p>
            <a:r>
              <a:rPr lang="en-US" dirty="0" smtClean="0"/>
              <a:t>Message Passing</a:t>
            </a:r>
            <a:endParaRPr lang="en-IN" dirty="0"/>
          </a:p>
        </p:txBody>
      </p:sp>
    </p:spTree>
    <p:extLst>
      <p:ext uri="{BB962C8B-B14F-4D97-AF65-F5344CB8AC3E}">
        <p14:creationId xmlns:p14="http://schemas.microsoft.com/office/powerpoint/2010/main" xmlns="" val="908000906"/>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Message Queue</a:t>
            </a:r>
          </a:p>
          <a:p>
            <a:pPr marL="109728" indent="0" algn="just">
              <a:buNone/>
            </a:pPr>
            <a:r>
              <a:rPr lang="en-US" dirty="0" smtClean="0"/>
              <a:t>Process which wants to talk to another process posts the message in a queue(FIFO) called ‘Message Queue’.</a:t>
            </a:r>
          </a:p>
          <a:p>
            <a:pPr marL="109728" indent="0" algn="just">
              <a:buNone/>
            </a:pPr>
            <a:endParaRPr lang="en-IN" dirty="0"/>
          </a:p>
        </p:txBody>
      </p:sp>
      <p:sp>
        <p:nvSpPr>
          <p:cNvPr id="3" name="Title 2"/>
          <p:cNvSpPr>
            <a:spLocks noGrp="1"/>
          </p:cNvSpPr>
          <p:nvPr>
            <p:ph type="title"/>
          </p:nvPr>
        </p:nvSpPr>
        <p:spPr/>
        <p:txBody>
          <a:bodyPr/>
          <a:lstStyle/>
          <a:p>
            <a:r>
              <a:rPr lang="en-US" dirty="0" smtClean="0"/>
              <a:t>Message Passing</a:t>
            </a:r>
            <a:endParaRPr lang="en-IN" dirty="0"/>
          </a:p>
        </p:txBody>
      </p:sp>
      <p:cxnSp>
        <p:nvCxnSpPr>
          <p:cNvPr id="10" name="Straight Arrow Connector 9"/>
          <p:cNvCxnSpPr>
            <a:endCxn id="6" idx="1"/>
          </p:cNvCxnSpPr>
          <p:nvPr/>
        </p:nvCxnSpPr>
        <p:spPr>
          <a:xfrm flipV="1">
            <a:off x="3445804" y="3577717"/>
            <a:ext cx="216024" cy="25542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a:stCxn id="4" idx="0"/>
          </p:cNvCxnSpPr>
          <p:nvPr/>
        </p:nvCxnSpPr>
        <p:spPr>
          <a:xfrm flipV="1">
            <a:off x="2303748" y="4794539"/>
            <a:ext cx="324036" cy="2906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1331640" y="2960386"/>
            <a:ext cx="6174686" cy="3276926"/>
            <a:chOff x="1331640" y="2960386"/>
            <a:chExt cx="6174686" cy="3276926"/>
          </a:xfrm>
        </p:grpSpPr>
        <p:sp>
          <p:nvSpPr>
            <p:cNvPr id="4" name="Oval 3"/>
            <p:cNvSpPr/>
            <p:nvPr/>
          </p:nvSpPr>
          <p:spPr>
            <a:xfrm>
              <a:off x="1331640" y="5085184"/>
              <a:ext cx="1944216" cy="115212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solidFill>
                    <a:sysClr val="windowText" lastClr="000000"/>
                  </a:solidFill>
                </a:rPr>
                <a:t>Process 1</a:t>
              </a:r>
              <a:endParaRPr lang="en-IN" dirty="0">
                <a:solidFill>
                  <a:sysClr val="windowText" lastClr="000000"/>
                </a:solidFill>
              </a:endParaRPr>
            </a:p>
          </p:txBody>
        </p:sp>
        <p:sp>
          <p:nvSpPr>
            <p:cNvPr id="5" name="Oval 4"/>
            <p:cNvSpPr/>
            <p:nvPr/>
          </p:nvSpPr>
          <p:spPr>
            <a:xfrm>
              <a:off x="5562110" y="5010563"/>
              <a:ext cx="1944216" cy="1152128"/>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solidFill>
                    <a:sysClr val="windowText" lastClr="000000"/>
                  </a:solidFill>
                </a:rPr>
                <a:t>Process 2</a:t>
              </a:r>
              <a:endParaRPr lang="en-IN" dirty="0">
                <a:solidFill>
                  <a:sysClr val="windowText" lastClr="000000"/>
                </a:solidFill>
              </a:endParaRPr>
            </a:p>
          </p:txBody>
        </p:sp>
        <p:sp>
          <p:nvSpPr>
            <p:cNvPr id="6" name="Rectangle 5"/>
            <p:cNvSpPr/>
            <p:nvPr/>
          </p:nvSpPr>
          <p:spPr>
            <a:xfrm>
              <a:off x="3661828" y="3073661"/>
              <a:ext cx="1692188" cy="1008112"/>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solidFill>
                    <a:sysClr val="windowText" lastClr="000000"/>
                  </a:solidFill>
                </a:rPr>
                <a:t>Message queue</a:t>
              </a:r>
              <a:endParaRPr lang="en-IN" dirty="0">
                <a:solidFill>
                  <a:sysClr val="windowText" lastClr="000000"/>
                </a:solidFill>
              </a:endParaRPr>
            </a:p>
          </p:txBody>
        </p:sp>
        <p:cxnSp>
          <p:nvCxnSpPr>
            <p:cNvPr id="12" name="Straight Arrow Connector 11"/>
            <p:cNvCxnSpPr/>
            <p:nvPr/>
          </p:nvCxnSpPr>
          <p:spPr>
            <a:xfrm>
              <a:off x="6273262" y="4773034"/>
              <a:ext cx="216024" cy="21602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6" idx="3"/>
            </p:cNvCxnSpPr>
            <p:nvPr/>
          </p:nvCxnSpPr>
          <p:spPr>
            <a:xfrm>
              <a:off x="5354016" y="3577717"/>
              <a:ext cx="468052" cy="50405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rot="18726233">
              <a:off x="1623901" y="3991042"/>
              <a:ext cx="2123658" cy="369332"/>
            </a:xfrm>
            <a:prstGeom prst="rect">
              <a:avLst/>
            </a:prstGeom>
            <a:noFill/>
            <a:ln>
              <a:solidFill>
                <a:schemeClr val="bg1"/>
              </a:solidFill>
            </a:ln>
          </p:spPr>
          <p:txBody>
            <a:bodyPr vert="horz" wrap="square" rtlCol="0">
              <a:spAutoFit/>
            </a:bodyPr>
            <a:lstStyle/>
            <a:p>
              <a:r>
                <a:rPr lang="en-US" dirty="0" smtClean="0"/>
                <a:t>Send message</a:t>
              </a:r>
              <a:endParaRPr lang="en-IN" dirty="0"/>
            </a:p>
          </p:txBody>
        </p:sp>
        <p:sp>
          <p:nvSpPr>
            <p:cNvPr id="19" name="TextBox 18"/>
            <p:cNvSpPr txBox="1"/>
            <p:nvPr/>
          </p:nvSpPr>
          <p:spPr>
            <a:xfrm rot="2926785">
              <a:off x="5055078" y="4234084"/>
              <a:ext cx="2916727" cy="369332"/>
            </a:xfrm>
            <a:prstGeom prst="rect">
              <a:avLst/>
            </a:prstGeom>
            <a:noFill/>
            <a:ln>
              <a:solidFill>
                <a:schemeClr val="bg1"/>
              </a:solidFill>
            </a:ln>
          </p:spPr>
          <p:txBody>
            <a:bodyPr vert="horz" wrap="square" rtlCol="0">
              <a:spAutoFit/>
            </a:bodyPr>
            <a:lstStyle/>
            <a:p>
              <a:r>
                <a:rPr lang="en-US" dirty="0" smtClean="0"/>
                <a:t>Receive  message</a:t>
              </a:r>
              <a:endParaRPr lang="en-IN" dirty="0"/>
            </a:p>
          </p:txBody>
        </p:sp>
      </p:grpSp>
    </p:spTree>
    <p:extLst>
      <p:ext uri="{BB962C8B-B14F-4D97-AF65-F5344CB8AC3E}">
        <p14:creationId xmlns:p14="http://schemas.microsoft.com/office/powerpoint/2010/main" xmlns="" val="1995235344"/>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pPr marL="109728" indent="0" algn="just">
              <a:buNone/>
            </a:pPr>
            <a:r>
              <a:rPr lang="en-US" b="1" dirty="0" smtClean="0"/>
              <a:t>Mailbox</a:t>
            </a:r>
          </a:p>
          <a:p>
            <a:pPr algn="just"/>
            <a:r>
              <a:rPr lang="en-US" dirty="0" smtClean="0"/>
              <a:t>Alternate form of ‘Message queues’ and it is used in certain Real-Time Operating systems for IPC.</a:t>
            </a:r>
          </a:p>
          <a:p>
            <a:pPr algn="just"/>
            <a:r>
              <a:rPr lang="en-US" dirty="0" smtClean="0"/>
              <a:t>Mailbox technique for IPC in RTOS is usually used for one way messaging.</a:t>
            </a:r>
          </a:p>
          <a:p>
            <a:pPr algn="just"/>
            <a:r>
              <a:rPr lang="en-US" dirty="0" smtClean="0"/>
              <a:t>The task/thread which wants to send messages to other tasks/threads creates a mailbox for posting messages.</a:t>
            </a:r>
          </a:p>
          <a:p>
            <a:pPr algn="just"/>
            <a:r>
              <a:rPr lang="en-US" dirty="0" smtClean="0"/>
              <a:t>The threads which are interested in receiving messages posted to mailbox by the mailbox creator(mailbox server) thread can </a:t>
            </a:r>
            <a:r>
              <a:rPr lang="en-US" dirty="0" smtClean="0">
                <a:solidFill>
                  <a:srgbClr val="FF0000"/>
                </a:solidFill>
              </a:rPr>
              <a:t>subscribe </a:t>
            </a:r>
            <a:r>
              <a:rPr lang="en-US" dirty="0" smtClean="0"/>
              <a:t>(mailbox clients) to the mailbox.</a:t>
            </a:r>
            <a:endParaRPr lang="en-IN" dirty="0"/>
          </a:p>
        </p:txBody>
      </p:sp>
      <p:sp>
        <p:nvSpPr>
          <p:cNvPr id="3" name="Title 2"/>
          <p:cNvSpPr>
            <a:spLocks noGrp="1"/>
          </p:cNvSpPr>
          <p:nvPr>
            <p:ph type="title"/>
          </p:nvPr>
        </p:nvSpPr>
        <p:spPr/>
        <p:txBody>
          <a:bodyPr/>
          <a:lstStyle/>
          <a:p>
            <a:r>
              <a:rPr lang="en-US" dirty="0" smtClean="0"/>
              <a:t>Message Passing</a:t>
            </a:r>
            <a:endParaRPr lang="en-IN" dirty="0"/>
          </a:p>
        </p:txBody>
      </p:sp>
    </p:spTree>
    <p:extLst>
      <p:ext uri="{BB962C8B-B14F-4D97-AF65-F5344CB8AC3E}">
        <p14:creationId xmlns:p14="http://schemas.microsoft.com/office/powerpoint/2010/main" xmlns="" val="1693123720"/>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marL="109728" indent="0" algn="just">
              <a:buNone/>
            </a:pPr>
            <a:r>
              <a:rPr lang="en-US" b="1" dirty="0" smtClean="0"/>
              <a:t>Signaling</a:t>
            </a:r>
          </a:p>
          <a:p>
            <a:pPr algn="just"/>
            <a:r>
              <a:rPr lang="en-US" dirty="0" smtClean="0"/>
              <a:t>Primitive way of communication between processes.</a:t>
            </a:r>
          </a:p>
          <a:p>
            <a:pPr algn="just"/>
            <a:r>
              <a:rPr lang="en-US" dirty="0" smtClean="0"/>
              <a:t>Signals are used for asynchronous notifications where one process/thread fires a signal, indicating the occurrence of a scenario which the other processes is waiting.</a:t>
            </a:r>
          </a:p>
          <a:p>
            <a:pPr algn="just"/>
            <a:r>
              <a:rPr lang="en-US" dirty="0" smtClean="0"/>
              <a:t>Do not carry any data.</a:t>
            </a:r>
          </a:p>
          <a:p>
            <a:pPr algn="just"/>
            <a:endParaRPr lang="en-US" dirty="0" smtClean="0"/>
          </a:p>
          <a:p>
            <a:pPr marL="109728" indent="0" algn="just">
              <a:buNone/>
            </a:pPr>
            <a:endParaRPr lang="en-US" dirty="0" smtClean="0"/>
          </a:p>
          <a:p>
            <a:pPr algn="just"/>
            <a:endParaRPr lang="en-IN" dirty="0"/>
          </a:p>
        </p:txBody>
      </p:sp>
      <p:sp>
        <p:nvSpPr>
          <p:cNvPr id="3" name="Title 2"/>
          <p:cNvSpPr>
            <a:spLocks noGrp="1"/>
          </p:cNvSpPr>
          <p:nvPr>
            <p:ph type="title"/>
          </p:nvPr>
        </p:nvSpPr>
        <p:spPr/>
        <p:txBody>
          <a:bodyPr/>
          <a:lstStyle/>
          <a:p>
            <a:r>
              <a:rPr lang="en-US" dirty="0" smtClean="0"/>
              <a:t>Message Passing</a:t>
            </a:r>
            <a:endParaRPr lang="en-IN" dirty="0"/>
          </a:p>
        </p:txBody>
      </p:sp>
    </p:spTree>
    <p:extLst>
      <p:ext uri="{BB962C8B-B14F-4D97-AF65-F5344CB8AC3E}">
        <p14:creationId xmlns:p14="http://schemas.microsoft.com/office/powerpoint/2010/main" xmlns="" val="449462463"/>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IPC mechanism used by a process to call a procedure of another process running on the same CPU or on a different CPU.</a:t>
            </a:r>
          </a:p>
          <a:p>
            <a:pPr algn="just"/>
            <a:endParaRPr lang="en-IN" dirty="0"/>
          </a:p>
        </p:txBody>
      </p:sp>
      <p:sp>
        <p:nvSpPr>
          <p:cNvPr id="3" name="Title 2"/>
          <p:cNvSpPr>
            <a:spLocks noGrp="1"/>
          </p:cNvSpPr>
          <p:nvPr>
            <p:ph type="title"/>
          </p:nvPr>
        </p:nvSpPr>
        <p:spPr/>
        <p:txBody>
          <a:bodyPr>
            <a:normAutofit fontScale="90000"/>
          </a:bodyPr>
          <a:lstStyle/>
          <a:p>
            <a:pPr algn="ctr"/>
            <a:r>
              <a:rPr lang="en-US" dirty="0" smtClean="0"/>
              <a:t>Remote Procedure Call(RPC) and sockets</a:t>
            </a:r>
            <a:endParaRPr lang="en-IN" dirty="0"/>
          </a:p>
        </p:txBody>
      </p:sp>
      <p:grpSp>
        <p:nvGrpSpPr>
          <p:cNvPr id="8" name="Group 7"/>
          <p:cNvGrpSpPr/>
          <p:nvPr/>
        </p:nvGrpSpPr>
        <p:grpSpPr>
          <a:xfrm>
            <a:off x="1115616" y="2996952"/>
            <a:ext cx="2376264" cy="2448272"/>
            <a:chOff x="1115616" y="2996952"/>
            <a:chExt cx="2376264" cy="2448272"/>
          </a:xfrm>
          <a:solidFill>
            <a:schemeClr val="bg1">
              <a:lumMod val="95000"/>
            </a:schemeClr>
          </a:solidFill>
        </p:grpSpPr>
        <p:sp>
          <p:nvSpPr>
            <p:cNvPr id="4" name="Rectangle 3"/>
            <p:cNvSpPr/>
            <p:nvPr/>
          </p:nvSpPr>
          <p:spPr>
            <a:xfrm>
              <a:off x="1115616" y="2996952"/>
              <a:ext cx="2376264" cy="2448272"/>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p:cNvSpPr/>
            <p:nvPr/>
          </p:nvSpPr>
          <p:spPr>
            <a:xfrm>
              <a:off x="1403648" y="3594884"/>
              <a:ext cx="1800200" cy="1746706"/>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p:cNvSpPr txBox="1"/>
            <p:nvPr/>
          </p:nvSpPr>
          <p:spPr>
            <a:xfrm>
              <a:off x="1889702" y="3225552"/>
              <a:ext cx="756084" cy="369332"/>
            </a:xfrm>
            <a:prstGeom prst="rect">
              <a:avLst/>
            </a:prstGeom>
            <a:grpFill/>
          </p:spPr>
          <p:txBody>
            <a:bodyPr wrap="square" rtlCol="0">
              <a:spAutoFit/>
            </a:bodyPr>
            <a:lstStyle/>
            <a:p>
              <a:r>
                <a:rPr lang="en-US" dirty="0" smtClean="0"/>
                <a:t>CPU</a:t>
              </a:r>
              <a:endParaRPr lang="en-IN" dirty="0"/>
            </a:p>
          </p:txBody>
        </p:sp>
        <p:sp>
          <p:nvSpPr>
            <p:cNvPr id="7" name="TextBox 6"/>
            <p:cNvSpPr txBox="1"/>
            <p:nvPr/>
          </p:nvSpPr>
          <p:spPr>
            <a:xfrm>
              <a:off x="1727684" y="3851756"/>
              <a:ext cx="1080120" cy="369332"/>
            </a:xfrm>
            <a:prstGeom prst="rect">
              <a:avLst/>
            </a:prstGeom>
            <a:grpFill/>
          </p:spPr>
          <p:txBody>
            <a:bodyPr wrap="square" rtlCol="0">
              <a:spAutoFit/>
            </a:bodyPr>
            <a:lstStyle/>
            <a:p>
              <a:r>
                <a:rPr lang="en-US" dirty="0" smtClean="0"/>
                <a:t>Process </a:t>
              </a:r>
              <a:endParaRPr lang="en-IN" dirty="0"/>
            </a:p>
          </p:txBody>
        </p:sp>
      </p:grpSp>
      <p:grpSp>
        <p:nvGrpSpPr>
          <p:cNvPr id="15" name="Group 14"/>
          <p:cNvGrpSpPr/>
          <p:nvPr/>
        </p:nvGrpSpPr>
        <p:grpSpPr>
          <a:xfrm>
            <a:off x="6156176" y="2996952"/>
            <a:ext cx="2376264" cy="2448272"/>
            <a:chOff x="6156176" y="2996952"/>
            <a:chExt cx="2376264" cy="2448272"/>
          </a:xfrm>
          <a:solidFill>
            <a:schemeClr val="bg1">
              <a:lumMod val="95000"/>
            </a:schemeClr>
          </a:solidFill>
        </p:grpSpPr>
        <p:grpSp>
          <p:nvGrpSpPr>
            <p:cNvPr id="9" name="Group 8"/>
            <p:cNvGrpSpPr/>
            <p:nvPr/>
          </p:nvGrpSpPr>
          <p:grpSpPr>
            <a:xfrm>
              <a:off x="6156176" y="2996952"/>
              <a:ext cx="2376264" cy="2448272"/>
              <a:chOff x="1115616" y="2996952"/>
              <a:chExt cx="2376264" cy="2448272"/>
            </a:xfrm>
            <a:grpFill/>
          </p:grpSpPr>
          <p:sp>
            <p:nvSpPr>
              <p:cNvPr id="10" name="Rectangle 9"/>
              <p:cNvSpPr/>
              <p:nvPr/>
            </p:nvSpPr>
            <p:spPr>
              <a:xfrm>
                <a:off x="1115616" y="2996952"/>
                <a:ext cx="2376264" cy="2448272"/>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p:cNvSpPr/>
              <p:nvPr/>
            </p:nvSpPr>
            <p:spPr>
              <a:xfrm>
                <a:off x="1403648" y="3594884"/>
                <a:ext cx="1800200" cy="1746706"/>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p:cNvSpPr txBox="1"/>
              <p:nvPr/>
            </p:nvSpPr>
            <p:spPr>
              <a:xfrm>
                <a:off x="1889702" y="3225552"/>
                <a:ext cx="756084" cy="369332"/>
              </a:xfrm>
              <a:prstGeom prst="rect">
                <a:avLst/>
              </a:prstGeom>
              <a:grpFill/>
            </p:spPr>
            <p:txBody>
              <a:bodyPr wrap="square" rtlCol="0">
                <a:spAutoFit/>
              </a:bodyPr>
              <a:lstStyle/>
              <a:p>
                <a:r>
                  <a:rPr lang="en-US" dirty="0" smtClean="0"/>
                  <a:t>CPU</a:t>
                </a:r>
                <a:endParaRPr lang="en-IN" dirty="0"/>
              </a:p>
            </p:txBody>
          </p:sp>
          <p:sp>
            <p:nvSpPr>
              <p:cNvPr id="13" name="TextBox 12"/>
              <p:cNvSpPr txBox="1"/>
              <p:nvPr/>
            </p:nvSpPr>
            <p:spPr>
              <a:xfrm>
                <a:off x="1727684" y="3851756"/>
                <a:ext cx="1080120" cy="369332"/>
              </a:xfrm>
              <a:prstGeom prst="rect">
                <a:avLst/>
              </a:prstGeom>
              <a:grpFill/>
            </p:spPr>
            <p:txBody>
              <a:bodyPr wrap="square" rtlCol="0">
                <a:spAutoFit/>
              </a:bodyPr>
              <a:lstStyle/>
              <a:p>
                <a:r>
                  <a:rPr lang="en-US" dirty="0" smtClean="0"/>
                  <a:t>Process </a:t>
                </a:r>
                <a:endParaRPr lang="en-IN" dirty="0"/>
              </a:p>
            </p:txBody>
          </p:sp>
        </p:grpSp>
        <p:sp>
          <p:nvSpPr>
            <p:cNvPr id="14" name="TextBox 13"/>
            <p:cNvSpPr txBox="1"/>
            <p:nvPr/>
          </p:nvSpPr>
          <p:spPr>
            <a:xfrm>
              <a:off x="6588224" y="4468237"/>
              <a:ext cx="1440160" cy="369332"/>
            </a:xfrm>
            <a:prstGeom prst="rect">
              <a:avLst/>
            </a:prstGeom>
            <a:grpFill/>
          </p:spPr>
          <p:txBody>
            <a:bodyPr wrap="square" rtlCol="0">
              <a:spAutoFit/>
            </a:bodyPr>
            <a:lstStyle/>
            <a:p>
              <a:r>
                <a:rPr lang="en-US" dirty="0" smtClean="0"/>
                <a:t>Procedure</a:t>
              </a:r>
              <a:endParaRPr lang="en-IN" dirty="0"/>
            </a:p>
          </p:txBody>
        </p:sp>
      </p:grpSp>
      <p:sp>
        <p:nvSpPr>
          <p:cNvPr id="16" name="Oval 15"/>
          <p:cNvSpPr/>
          <p:nvPr/>
        </p:nvSpPr>
        <p:spPr>
          <a:xfrm>
            <a:off x="3923928" y="2787216"/>
            <a:ext cx="1800200" cy="2867744"/>
          </a:xfrm>
          <a:prstGeom prst="ellipse">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p:cNvSpPr txBox="1"/>
          <p:nvPr/>
        </p:nvSpPr>
        <p:spPr>
          <a:xfrm>
            <a:off x="4139952" y="3410218"/>
            <a:ext cx="1152128" cy="369332"/>
          </a:xfrm>
          <a:prstGeom prst="rect">
            <a:avLst/>
          </a:prstGeom>
          <a:noFill/>
        </p:spPr>
        <p:txBody>
          <a:bodyPr wrap="square" rtlCol="0">
            <a:spAutoFit/>
          </a:bodyPr>
          <a:lstStyle/>
          <a:p>
            <a:r>
              <a:rPr lang="en-US" dirty="0" smtClean="0"/>
              <a:t>Network</a:t>
            </a:r>
            <a:endParaRPr lang="en-IN" dirty="0"/>
          </a:p>
        </p:txBody>
      </p:sp>
      <p:sp>
        <p:nvSpPr>
          <p:cNvPr id="18" name="Rectangle 17"/>
          <p:cNvSpPr/>
          <p:nvPr/>
        </p:nvSpPr>
        <p:spPr>
          <a:xfrm>
            <a:off x="6588224" y="4221088"/>
            <a:ext cx="1440160" cy="79208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20" name="Straight Arrow Connector 19"/>
          <p:cNvCxnSpPr>
            <a:stCxn id="18" idx="1"/>
          </p:cNvCxnSpPr>
          <p:nvPr/>
        </p:nvCxnSpPr>
        <p:spPr>
          <a:xfrm flipH="1">
            <a:off x="3203848" y="4617132"/>
            <a:ext cx="3384376" cy="35771"/>
          </a:xfrm>
          <a:prstGeom prst="straightConnector1">
            <a:avLst/>
          </a:prstGeom>
          <a:ln w="762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3909256" y="4221089"/>
            <a:ext cx="1800200" cy="369332"/>
          </a:xfrm>
          <a:prstGeom prst="rect">
            <a:avLst/>
          </a:prstGeom>
          <a:noFill/>
        </p:spPr>
        <p:txBody>
          <a:bodyPr wrap="square" rtlCol="0">
            <a:spAutoFit/>
          </a:bodyPr>
          <a:lstStyle/>
          <a:p>
            <a:r>
              <a:rPr lang="en-US" dirty="0" smtClean="0"/>
              <a:t>TCP/IP or UDP</a:t>
            </a:r>
            <a:endParaRPr lang="en-IN" dirty="0"/>
          </a:p>
        </p:txBody>
      </p:sp>
      <p:sp>
        <p:nvSpPr>
          <p:cNvPr id="22" name="TextBox 21"/>
          <p:cNvSpPr txBox="1"/>
          <p:nvPr/>
        </p:nvSpPr>
        <p:spPr>
          <a:xfrm>
            <a:off x="1727684" y="5839627"/>
            <a:ext cx="6948772" cy="369332"/>
          </a:xfrm>
          <a:prstGeom prst="rect">
            <a:avLst/>
          </a:prstGeom>
          <a:noFill/>
        </p:spPr>
        <p:txBody>
          <a:bodyPr wrap="square" rtlCol="0">
            <a:spAutoFit/>
          </a:bodyPr>
          <a:lstStyle/>
          <a:p>
            <a:r>
              <a:rPr lang="en-US" dirty="0" smtClean="0"/>
              <a:t>Processes running on different CPUs which are networked</a:t>
            </a:r>
            <a:endParaRPr lang="en-IN" dirty="0"/>
          </a:p>
        </p:txBody>
      </p:sp>
      <p:grpSp>
        <p:nvGrpSpPr>
          <p:cNvPr id="39" name="Group 38"/>
          <p:cNvGrpSpPr/>
          <p:nvPr/>
        </p:nvGrpSpPr>
        <p:grpSpPr>
          <a:xfrm>
            <a:off x="1106481" y="2972220"/>
            <a:ext cx="7405750" cy="2448272"/>
            <a:chOff x="6887330" y="-741312"/>
            <a:chExt cx="7405750" cy="2448272"/>
          </a:xfrm>
          <a:solidFill>
            <a:schemeClr val="bg1">
              <a:lumMod val="95000"/>
            </a:schemeClr>
          </a:solidFill>
        </p:grpSpPr>
        <p:sp>
          <p:nvSpPr>
            <p:cNvPr id="40" name="Rectangle 39"/>
            <p:cNvSpPr/>
            <p:nvPr/>
          </p:nvSpPr>
          <p:spPr>
            <a:xfrm>
              <a:off x="6887330" y="-741312"/>
              <a:ext cx="7405750" cy="2448272"/>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1" name="Rectangle 40"/>
            <p:cNvSpPr/>
            <p:nvPr/>
          </p:nvSpPr>
          <p:spPr>
            <a:xfrm>
              <a:off x="7175362" y="-149532"/>
              <a:ext cx="1800200" cy="1746706"/>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2" name="TextBox 41"/>
            <p:cNvSpPr txBox="1"/>
            <p:nvPr/>
          </p:nvSpPr>
          <p:spPr>
            <a:xfrm>
              <a:off x="10289708" y="-518864"/>
              <a:ext cx="756084" cy="369332"/>
            </a:xfrm>
            <a:prstGeom prst="rect">
              <a:avLst/>
            </a:prstGeom>
            <a:grpFill/>
          </p:spPr>
          <p:txBody>
            <a:bodyPr wrap="square" rtlCol="0">
              <a:spAutoFit/>
            </a:bodyPr>
            <a:lstStyle/>
            <a:p>
              <a:r>
                <a:rPr lang="en-US" dirty="0" smtClean="0"/>
                <a:t>CPU</a:t>
              </a:r>
              <a:endParaRPr lang="en-IN" dirty="0"/>
            </a:p>
          </p:txBody>
        </p:sp>
        <p:sp>
          <p:nvSpPr>
            <p:cNvPr id="43" name="TextBox 42"/>
            <p:cNvSpPr txBox="1"/>
            <p:nvPr/>
          </p:nvSpPr>
          <p:spPr>
            <a:xfrm>
              <a:off x="7344308" y="107340"/>
              <a:ext cx="1332148" cy="369332"/>
            </a:xfrm>
            <a:prstGeom prst="rect">
              <a:avLst/>
            </a:prstGeom>
            <a:grpFill/>
          </p:spPr>
          <p:txBody>
            <a:bodyPr wrap="square" rtlCol="0">
              <a:spAutoFit/>
            </a:bodyPr>
            <a:lstStyle/>
            <a:p>
              <a:r>
                <a:rPr lang="en-US" dirty="0" smtClean="0"/>
                <a:t>Process 1 </a:t>
              </a:r>
              <a:endParaRPr lang="en-IN" dirty="0"/>
            </a:p>
          </p:txBody>
        </p:sp>
        <p:sp>
          <p:nvSpPr>
            <p:cNvPr id="44" name="Rectangle 43"/>
            <p:cNvSpPr/>
            <p:nvPr/>
          </p:nvSpPr>
          <p:spPr>
            <a:xfrm>
              <a:off x="12215922" y="-149532"/>
              <a:ext cx="1800200" cy="1746706"/>
            </a:xfrm>
            <a:prstGeom prst="rect">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TextBox 44"/>
            <p:cNvSpPr txBox="1"/>
            <p:nvPr/>
          </p:nvSpPr>
          <p:spPr>
            <a:xfrm>
              <a:off x="12539958" y="107340"/>
              <a:ext cx="1476164" cy="369332"/>
            </a:xfrm>
            <a:prstGeom prst="rect">
              <a:avLst/>
            </a:prstGeom>
            <a:grpFill/>
          </p:spPr>
          <p:txBody>
            <a:bodyPr wrap="square" rtlCol="0">
              <a:spAutoFit/>
            </a:bodyPr>
            <a:lstStyle/>
            <a:p>
              <a:r>
                <a:rPr lang="en-US" dirty="0" smtClean="0"/>
                <a:t>Process 2</a:t>
              </a:r>
              <a:endParaRPr lang="en-IN" dirty="0"/>
            </a:p>
          </p:txBody>
        </p:sp>
        <p:sp>
          <p:nvSpPr>
            <p:cNvPr id="46" name="TextBox 45"/>
            <p:cNvSpPr txBox="1"/>
            <p:nvPr/>
          </p:nvSpPr>
          <p:spPr>
            <a:xfrm>
              <a:off x="12359938" y="723821"/>
              <a:ext cx="1440160" cy="369332"/>
            </a:xfrm>
            <a:prstGeom prst="rect">
              <a:avLst/>
            </a:prstGeom>
            <a:grpFill/>
          </p:spPr>
          <p:txBody>
            <a:bodyPr wrap="square" rtlCol="0">
              <a:spAutoFit/>
            </a:bodyPr>
            <a:lstStyle/>
            <a:p>
              <a:r>
                <a:rPr lang="en-US" dirty="0" smtClean="0"/>
                <a:t>Procedure</a:t>
              </a:r>
              <a:endParaRPr lang="en-IN" dirty="0"/>
            </a:p>
          </p:txBody>
        </p:sp>
        <p:cxnSp>
          <p:nvCxnSpPr>
            <p:cNvPr id="47" name="Straight Arrow Connector 46"/>
            <p:cNvCxnSpPr/>
            <p:nvPr/>
          </p:nvCxnSpPr>
          <p:spPr>
            <a:xfrm flipH="1">
              <a:off x="8975562" y="872716"/>
              <a:ext cx="3384376" cy="35771"/>
            </a:xfrm>
            <a:prstGeom prst="straightConnector1">
              <a:avLst/>
            </a:prstGeom>
            <a:grpFill/>
            <a:ln w="762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9680970" y="476673"/>
              <a:ext cx="1800200" cy="369332"/>
            </a:xfrm>
            <a:prstGeom prst="rect">
              <a:avLst/>
            </a:prstGeom>
            <a:grpFill/>
          </p:spPr>
          <p:txBody>
            <a:bodyPr wrap="square" rtlCol="0">
              <a:spAutoFit/>
            </a:bodyPr>
            <a:lstStyle/>
            <a:p>
              <a:r>
                <a:rPr lang="en-US" dirty="0" smtClean="0"/>
                <a:t>TCP/IP or UDP</a:t>
              </a:r>
              <a:endParaRPr lang="en-IN" dirty="0"/>
            </a:p>
          </p:txBody>
        </p:sp>
      </p:grpSp>
      <p:sp>
        <p:nvSpPr>
          <p:cNvPr id="49" name="TextBox 48"/>
          <p:cNvSpPr txBox="1"/>
          <p:nvPr/>
        </p:nvSpPr>
        <p:spPr>
          <a:xfrm>
            <a:off x="2777040" y="5837667"/>
            <a:ext cx="3811184" cy="369332"/>
          </a:xfrm>
          <a:prstGeom prst="rect">
            <a:avLst/>
          </a:prstGeom>
          <a:noFill/>
        </p:spPr>
        <p:txBody>
          <a:bodyPr wrap="square" rtlCol="0">
            <a:spAutoFit/>
          </a:bodyPr>
          <a:lstStyle/>
          <a:p>
            <a:r>
              <a:rPr lang="en-US" dirty="0" smtClean="0"/>
              <a:t>Processes running on same CPU</a:t>
            </a:r>
            <a:endParaRPr lang="en-IN" dirty="0"/>
          </a:p>
        </p:txBody>
      </p:sp>
    </p:spTree>
    <p:extLst>
      <p:ext uri="{BB962C8B-B14F-4D97-AF65-F5344CB8AC3E}">
        <p14:creationId xmlns:p14="http://schemas.microsoft.com/office/powerpoint/2010/main" xmlns="" val="888453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barn(inVertical)">
                                      <p:cBhvr>
                                        <p:cTn id="7" dur="500"/>
                                        <p:tgtEl>
                                          <p:spTgt spid="39"/>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49"/>
                                        </p:tgtEl>
                                        <p:attrNameLst>
                                          <p:attrName>style.visibility</p:attrName>
                                        </p:attrNameLst>
                                      </p:cBhvr>
                                      <p:to>
                                        <p:strVal val="visible"/>
                                      </p:to>
                                    </p:set>
                                    <p:animEffect transition="in" filter="barn(inVertical)">
                                      <p:cBhvr>
                                        <p:cTn id="10" dur="500"/>
                                        <p:tgtEl>
                                          <p:spTgt spid="4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2" grpId="0"/>
      <p:bldP spid="49" grpId="0"/>
    </p:bld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algn="just"/>
            <a:r>
              <a:rPr lang="en-US" dirty="0" smtClean="0"/>
              <a:t>Mainly used for distributed applications like client-server applications.</a:t>
            </a:r>
          </a:p>
          <a:p>
            <a:pPr algn="just"/>
            <a:r>
              <a:rPr lang="en-US" dirty="0" smtClean="0"/>
              <a:t>CPU/Process containing the procedure which needs to be invoked remotely is known as server, the CPU/Process which initiates an RPC request is known </a:t>
            </a:r>
            <a:r>
              <a:rPr lang="en-US" smtClean="0"/>
              <a:t>as clients.</a:t>
            </a:r>
            <a:endParaRPr lang="en-IN" dirty="0"/>
          </a:p>
        </p:txBody>
      </p:sp>
      <p:sp>
        <p:nvSpPr>
          <p:cNvPr id="3" name="Title 2"/>
          <p:cNvSpPr>
            <a:spLocks noGrp="1"/>
          </p:cNvSpPr>
          <p:nvPr>
            <p:ph type="title"/>
          </p:nvPr>
        </p:nvSpPr>
        <p:spPr/>
        <p:txBody>
          <a:bodyPr/>
          <a:lstStyle/>
          <a:p>
            <a:r>
              <a:rPr lang="en-US" dirty="0" smtClean="0"/>
              <a:t>Remote Procedure Call( RPC)</a:t>
            </a:r>
            <a:endParaRPr lang="en-IN" dirty="0"/>
          </a:p>
        </p:txBody>
      </p:sp>
    </p:spTree>
    <p:extLst>
      <p:ext uri="{BB962C8B-B14F-4D97-AF65-F5344CB8AC3E}">
        <p14:creationId xmlns:p14="http://schemas.microsoft.com/office/powerpoint/2010/main" xmlns="" val="142801383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5960</TotalTime>
  <Words>9497</Words>
  <Application>Microsoft Office PowerPoint</Application>
  <PresentationFormat>On-screen Show (4:3)</PresentationFormat>
  <Paragraphs>847</Paragraphs>
  <Slides>158</Slides>
  <Notes>0</Notes>
  <HiddenSlides>0</HiddenSlides>
  <MMClips>0</MMClips>
  <ScaleCrop>false</ScaleCrop>
  <HeadingPairs>
    <vt:vector size="4" baseType="variant">
      <vt:variant>
        <vt:lpstr>Theme</vt:lpstr>
      </vt:variant>
      <vt:variant>
        <vt:i4>1</vt:i4>
      </vt:variant>
      <vt:variant>
        <vt:lpstr>Slide Titles</vt:lpstr>
      </vt:variant>
      <vt:variant>
        <vt:i4>158</vt:i4>
      </vt:variant>
    </vt:vector>
  </HeadingPairs>
  <TitlesOfParts>
    <vt:vector size="159" baseType="lpstr">
      <vt:lpstr>Concourse</vt:lpstr>
      <vt:lpstr>Real- Time Operating System (RTOS) based Embedded System Design</vt:lpstr>
      <vt:lpstr>Operating System Basics</vt:lpstr>
      <vt:lpstr>Kernel</vt:lpstr>
      <vt:lpstr>Operating System Architecture</vt:lpstr>
      <vt:lpstr>Process Management</vt:lpstr>
      <vt:lpstr>Primary Memory Management</vt:lpstr>
      <vt:lpstr>File system management</vt:lpstr>
      <vt:lpstr>File system management</vt:lpstr>
      <vt:lpstr>I/O System Management</vt:lpstr>
      <vt:lpstr>I/O System Management</vt:lpstr>
      <vt:lpstr>Secondary Storage Management</vt:lpstr>
      <vt:lpstr>Protection systems</vt:lpstr>
      <vt:lpstr>Interrupt Handler</vt:lpstr>
      <vt:lpstr>Kernel space and User space</vt:lpstr>
      <vt:lpstr>User space</vt:lpstr>
      <vt:lpstr>Contnd…</vt:lpstr>
      <vt:lpstr>Monolithic Kernel and Microkernel</vt:lpstr>
      <vt:lpstr>Monolithic Kernel and Microkernel</vt:lpstr>
      <vt:lpstr>Micro-kernel</vt:lpstr>
      <vt:lpstr>Types of Operating Systems</vt:lpstr>
      <vt:lpstr>The Real-Time Kernel</vt:lpstr>
      <vt:lpstr>Task/Process management</vt:lpstr>
      <vt:lpstr>Task Control Block(TCB)</vt:lpstr>
      <vt:lpstr>Task/ Process scheduling</vt:lpstr>
      <vt:lpstr>Task/ Process synchronization</vt:lpstr>
      <vt:lpstr>Error/ exception handling</vt:lpstr>
      <vt:lpstr>Memory Management</vt:lpstr>
      <vt:lpstr>Memory Management</vt:lpstr>
      <vt:lpstr>Interrupt Handling</vt:lpstr>
      <vt:lpstr>Interrupt Handling</vt:lpstr>
      <vt:lpstr>Time management</vt:lpstr>
      <vt:lpstr>Time Management</vt:lpstr>
      <vt:lpstr>Time management</vt:lpstr>
      <vt:lpstr>Hard Real-Time</vt:lpstr>
      <vt:lpstr>Soft Real-Time</vt:lpstr>
      <vt:lpstr>Tasks, Process and Threads</vt:lpstr>
      <vt:lpstr>Tasks, Process and Threads</vt:lpstr>
      <vt:lpstr>Structure of a Process</vt:lpstr>
      <vt:lpstr>Memory organization of a Process</vt:lpstr>
      <vt:lpstr>Process states and State transitions</vt:lpstr>
      <vt:lpstr>Slide 41</vt:lpstr>
      <vt:lpstr>Threads </vt:lpstr>
      <vt:lpstr>Memory organization of a process and its associated threads</vt:lpstr>
      <vt:lpstr>Multithreading</vt:lpstr>
      <vt:lpstr>Multithreading </vt:lpstr>
      <vt:lpstr>Slide 46</vt:lpstr>
      <vt:lpstr>Thread Pre-emption</vt:lpstr>
      <vt:lpstr>Types of Threads</vt:lpstr>
      <vt:lpstr>Types of Threads</vt:lpstr>
      <vt:lpstr>Slide 50</vt:lpstr>
      <vt:lpstr>Thread binding models</vt:lpstr>
      <vt:lpstr>Thread binding models</vt:lpstr>
      <vt:lpstr>Multiprocessing and Multitasking</vt:lpstr>
      <vt:lpstr>Multitasking </vt:lpstr>
      <vt:lpstr>Multitasking </vt:lpstr>
      <vt:lpstr>Multitasking</vt:lpstr>
      <vt:lpstr>Types of Multitasking</vt:lpstr>
      <vt:lpstr>Types of multitasking</vt:lpstr>
      <vt:lpstr>Types of multitasking</vt:lpstr>
      <vt:lpstr>Task scheduling</vt:lpstr>
      <vt:lpstr>Task scheduling</vt:lpstr>
      <vt:lpstr>Selection of scheduling algorithm</vt:lpstr>
      <vt:lpstr>Slide 63</vt:lpstr>
      <vt:lpstr>Slide 64</vt:lpstr>
      <vt:lpstr>Queues </vt:lpstr>
      <vt:lpstr>Queues</vt:lpstr>
      <vt:lpstr>Types of scheduling</vt:lpstr>
      <vt:lpstr>Non-preemptive scheduling algorithm</vt:lpstr>
      <vt:lpstr>Non-preemptive scheduling algorithm</vt:lpstr>
      <vt:lpstr>Non-preemptive scheduling algorithm</vt:lpstr>
      <vt:lpstr>Non-preemptive scheduling algorithms</vt:lpstr>
      <vt:lpstr>Preemptive scheduling</vt:lpstr>
      <vt:lpstr>Preemptive scheduling</vt:lpstr>
      <vt:lpstr>Preemptive scheduling</vt:lpstr>
      <vt:lpstr>Preemptive scheduling</vt:lpstr>
      <vt:lpstr>Threads, Processes, Scheduling altogether</vt:lpstr>
      <vt:lpstr>Slide 77</vt:lpstr>
      <vt:lpstr>Slide 78</vt:lpstr>
      <vt:lpstr>Threads, Processes, Scheduling altogether</vt:lpstr>
      <vt:lpstr>Threads, Processes, Scheduling altogether</vt:lpstr>
      <vt:lpstr>Threads, Processes, Scheduling altogether</vt:lpstr>
      <vt:lpstr>Threads, Processes, Scheduling altogether</vt:lpstr>
      <vt:lpstr>Threads, Processes, Scheduling altogether</vt:lpstr>
      <vt:lpstr>Threads, Processes, Scheduling altogether</vt:lpstr>
      <vt:lpstr>Slide 85</vt:lpstr>
      <vt:lpstr>Task Communication</vt:lpstr>
      <vt:lpstr>Task Communication</vt:lpstr>
      <vt:lpstr>Shared Memory</vt:lpstr>
      <vt:lpstr>Shared Memory</vt:lpstr>
      <vt:lpstr>Shared Memory</vt:lpstr>
      <vt:lpstr>Shared Memory</vt:lpstr>
      <vt:lpstr>Slide 92</vt:lpstr>
      <vt:lpstr>Message passing</vt:lpstr>
      <vt:lpstr>Message Passing</vt:lpstr>
      <vt:lpstr>Message Passing</vt:lpstr>
      <vt:lpstr>Message Passing</vt:lpstr>
      <vt:lpstr>Message Passing</vt:lpstr>
      <vt:lpstr>Remote Procedure Call(RPC) and sockets</vt:lpstr>
      <vt:lpstr>Remote Procedure Call( RPC)</vt:lpstr>
      <vt:lpstr>Sockets</vt:lpstr>
      <vt:lpstr>Task synchronization</vt:lpstr>
      <vt:lpstr>Issues in task communication/synchronization</vt:lpstr>
      <vt:lpstr>Issues in task communication/synchronization</vt:lpstr>
      <vt:lpstr>Issues in task communication/synchronization</vt:lpstr>
      <vt:lpstr>Issues in task communication/synchronization</vt:lpstr>
      <vt:lpstr>Issues in task communication/synchronization</vt:lpstr>
      <vt:lpstr>Issues in task communication/synchronization</vt:lpstr>
      <vt:lpstr>Issues in task communication/synchronization</vt:lpstr>
      <vt:lpstr>Issues in task communication/synchronization</vt:lpstr>
      <vt:lpstr>Issues in task communication/synchronization</vt:lpstr>
      <vt:lpstr>Issues in task communication/synchronization</vt:lpstr>
      <vt:lpstr>The Dining Philosopher’s problem</vt:lpstr>
      <vt:lpstr>The Dining Philosopher’s problem</vt:lpstr>
      <vt:lpstr>The Dining Philosopher’s problem</vt:lpstr>
      <vt:lpstr>The Dining Philosopher’s problem</vt:lpstr>
      <vt:lpstr>The Dining Philosopher’s problem</vt:lpstr>
      <vt:lpstr>The Dining Philosopher’s problem</vt:lpstr>
      <vt:lpstr>The Dining Philosopher’s problem</vt:lpstr>
      <vt:lpstr>Producer-consumer/Bounded Buffer Problem</vt:lpstr>
      <vt:lpstr>Producer-consumer/Bounded Buffer Problem</vt:lpstr>
      <vt:lpstr>Readers-Writers Problem</vt:lpstr>
      <vt:lpstr>Priority Inversion</vt:lpstr>
      <vt:lpstr>Priority Inversion</vt:lpstr>
      <vt:lpstr>Priority Inversion</vt:lpstr>
      <vt:lpstr>Priority Inheritance</vt:lpstr>
      <vt:lpstr>Priority Inversion</vt:lpstr>
      <vt:lpstr>Priority Inversion</vt:lpstr>
      <vt:lpstr>Priority Ceiling</vt:lpstr>
      <vt:lpstr>Task Synchronization techniques</vt:lpstr>
      <vt:lpstr>Task Synchronization techniques</vt:lpstr>
      <vt:lpstr>Task Synchronization techniques</vt:lpstr>
      <vt:lpstr>Task Synchronization techniques</vt:lpstr>
      <vt:lpstr>Task Synchronization techniques</vt:lpstr>
      <vt:lpstr>Task Synchronization techniques</vt:lpstr>
      <vt:lpstr>Task Synchronization techniques</vt:lpstr>
      <vt:lpstr>Task Synchronization techniques</vt:lpstr>
      <vt:lpstr>Sleep and Wakeup Policy Implementations</vt:lpstr>
      <vt:lpstr>Sleep and Wakeup Policy Implementations</vt:lpstr>
      <vt:lpstr>Sleep and Wakeup Policy Implementations</vt:lpstr>
      <vt:lpstr>Sleep and Wakeup Policy Implementations</vt:lpstr>
      <vt:lpstr>Sleep and Wakeup Policy Implementations</vt:lpstr>
      <vt:lpstr>Sleep and Wakeup Policy Implementations</vt:lpstr>
      <vt:lpstr>Sleep and Wakeup Policy Implementations</vt:lpstr>
      <vt:lpstr>Sleep and Wakeup Policy Implementations</vt:lpstr>
      <vt:lpstr>Sleep and Wakeup Policy Implementations</vt:lpstr>
      <vt:lpstr>Device Drivers</vt:lpstr>
      <vt:lpstr>Device Drivers</vt:lpstr>
      <vt:lpstr>Device Drivers</vt:lpstr>
      <vt:lpstr>Device Drivers</vt:lpstr>
      <vt:lpstr>Device Drivers</vt:lpstr>
      <vt:lpstr>How to choose an RTOS</vt:lpstr>
      <vt:lpstr>Functional Requirements</vt:lpstr>
      <vt:lpstr>Functional Requirements</vt:lpstr>
      <vt:lpstr>Functional Requirements</vt:lpstr>
      <vt:lpstr>Functional Requirements</vt:lpstr>
      <vt:lpstr>Non-Functional Requirements</vt:lpstr>
      <vt:lpstr>Non-Functional Requirements</vt:lpstr>
      <vt:lpstr>Non-Functional Requirements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Time Operating System (RTOS) based Embedded System Design</dc:title>
  <dc:creator>Malli</dc:creator>
  <cp:lastModifiedBy>GKRT</cp:lastModifiedBy>
  <cp:revision>365</cp:revision>
  <dcterms:created xsi:type="dcterms:W3CDTF">2013-11-01T07:55:53Z</dcterms:created>
  <dcterms:modified xsi:type="dcterms:W3CDTF">2016-12-14T13:00:17Z</dcterms:modified>
</cp:coreProperties>
</file>

<file path=docProps/thumbnail.jpeg>
</file>